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3" r:id="rId3"/>
    <p:sldId id="322" r:id="rId4"/>
    <p:sldId id="323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68" r:id="rId16"/>
    <p:sldId id="273" r:id="rId17"/>
    <p:sldId id="269" r:id="rId18"/>
    <p:sldId id="271" r:id="rId19"/>
    <p:sldId id="270" r:id="rId20"/>
    <p:sldId id="272" r:id="rId21"/>
    <p:sldId id="275" r:id="rId22"/>
    <p:sldId id="279" r:id="rId23"/>
    <p:sldId id="276" r:id="rId24"/>
    <p:sldId id="277" r:id="rId25"/>
    <p:sldId id="278" r:id="rId26"/>
    <p:sldId id="280" r:id="rId27"/>
    <p:sldId id="281" r:id="rId28"/>
    <p:sldId id="334" r:id="rId29"/>
    <p:sldId id="326" r:id="rId30"/>
    <p:sldId id="330" r:id="rId31"/>
    <p:sldId id="331" r:id="rId32"/>
    <p:sldId id="332" r:id="rId33"/>
    <p:sldId id="327" r:id="rId34"/>
    <p:sldId id="328" r:id="rId35"/>
    <p:sldId id="329" r:id="rId36"/>
    <p:sldId id="333" r:id="rId37"/>
    <p:sldId id="335" r:id="rId38"/>
    <p:sldId id="336" r:id="rId39"/>
    <p:sldId id="337" r:id="rId40"/>
    <p:sldId id="338" r:id="rId41"/>
    <p:sldId id="339" r:id="rId42"/>
    <p:sldId id="341" r:id="rId43"/>
    <p:sldId id="342" r:id="rId44"/>
    <p:sldId id="282" r:id="rId45"/>
    <p:sldId id="296" r:id="rId46"/>
    <p:sldId id="299" r:id="rId47"/>
    <p:sldId id="297" r:id="rId48"/>
    <p:sldId id="298" r:id="rId49"/>
    <p:sldId id="306" r:id="rId50"/>
    <p:sldId id="300" r:id="rId51"/>
    <p:sldId id="301" r:id="rId52"/>
    <p:sldId id="304" r:id="rId53"/>
    <p:sldId id="305" r:id="rId54"/>
    <p:sldId id="307" r:id="rId55"/>
    <p:sldId id="302" r:id="rId56"/>
    <p:sldId id="308" r:id="rId57"/>
    <p:sldId id="303" r:id="rId58"/>
    <p:sldId id="309" r:id="rId59"/>
    <p:sldId id="310" r:id="rId60"/>
    <p:sldId id="313" r:id="rId61"/>
    <p:sldId id="314" r:id="rId62"/>
    <p:sldId id="311" r:id="rId63"/>
    <p:sldId id="312" r:id="rId64"/>
    <p:sldId id="283" r:id="rId65"/>
    <p:sldId id="316" r:id="rId66"/>
    <p:sldId id="317" r:id="rId67"/>
    <p:sldId id="318" r:id="rId68"/>
    <p:sldId id="284" r:id="rId69"/>
    <p:sldId id="319" r:id="rId70"/>
    <p:sldId id="320" r:id="rId71"/>
    <p:sldId id="285" r:id="rId72"/>
    <p:sldId id="343" r:id="rId73"/>
    <p:sldId id="294" r:id="rId74"/>
    <p:sldId id="344" r:id="rId75"/>
    <p:sldId id="345" r:id="rId76"/>
    <p:sldId id="346" r:id="rId77"/>
    <p:sldId id="347" r:id="rId78"/>
    <p:sldId id="295" r:id="rId79"/>
    <p:sldId id="348" r:id="rId80"/>
    <p:sldId id="349" r:id="rId81"/>
    <p:sldId id="350" r:id="rId82"/>
    <p:sldId id="351" r:id="rId83"/>
    <p:sldId id="352" r:id="rId84"/>
    <p:sldId id="321" r:id="rId8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566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16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8494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553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98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226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307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09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517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88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427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B2334-62AE-4E64-ADDA-E5FCD64315B8}" type="datetimeFigureOut">
              <a:rPr lang="pt-BR" smtClean="0"/>
              <a:t>21/12/2022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8CF3-87F8-47FA-8CC2-F4C183B8DFE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42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3.bp.blogspot.com/-j3zR9Q7lh1U/TtZKPNafp9I/AAAAAAAABz0/o54jsuO-mJc/s400/pao%2Bde%2Bcris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420137"/>
            <a:ext cx="8898006" cy="76982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7788" y="404664"/>
            <a:ext cx="8388424" cy="1143000"/>
          </a:xfrm>
        </p:spPr>
        <p:txBody>
          <a:bodyPr>
            <a:noAutofit/>
          </a:bodyPr>
          <a:lstStyle/>
          <a:p>
            <a:pPr>
              <a:lnSpc>
                <a:spcPts val="7000"/>
              </a:lnSpc>
            </a:pPr>
            <a:r>
              <a:rPr lang="pt-BR" sz="3600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Gotham Black" pitchFamily="50" charset="0"/>
                <a:ea typeface="Cambria" pitchFamily="18" charset="0"/>
              </a:rPr>
              <a:t>Campanha da Fraternidade-2023</a:t>
            </a:r>
            <a:endParaRPr lang="pt-BR" sz="3600" cap="small" dirty="0">
              <a:solidFill>
                <a:schemeClr val="bg1"/>
              </a:solidFill>
              <a:effectLst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77788" y="2857500"/>
            <a:ext cx="83884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000"/>
              </a:lnSpc>
            </a:pPr>
            <a:r>
              <a:rPr lang="pt-BR" sz="72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Fraternidade</a:t>
            </a:r>
            <a:br>
              <a:rPr lang="pt-BR" sz="72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pt-BR" sz="72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e Fome</a:t>
            </a:r>
            <a:endParaRPr lang="pt-BR" sz="3600" b="1" cap="small" dirty="0">
              <a:solidFill>
                <a:schemeClr val="bg1"/>
              </a:solidFill>
              <a:effectLst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377788" y="5229200"/>
            <a:ext cx="83884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7000"/>
              </a:lnSpc>
            </a:pPr>
            <a:r>
              <a:rPr lang="pt-BR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“</a:t>
            </a:r>
            <a:r>
              <a:rPr lang="pt-BR" b="1" i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Dai-lhes vós mesmos de comer</a:t>
            </a:r>
            <a:r>
              <a:rPr lang="pt-BR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”</a:t>
            </a:r>
            <a:br>
              <a:rPr lang="pt-BR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</a:br>
            <a:r>
              <a:rPr lang="pt-BR" sz="36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(</a:t>
            </a:r>
            <a:r>
              <a:rPr lang="pt-BR" sz="3600" b="1" cap="small" dirty="0" err="1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6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accent4">
                      <a:lumMod val="50000"/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 14,16)</a:t>
            </a:r>
            <a:endParaRPr lang="pt-BR" sz="3600" b="1" cap="small" dirty="0">
              <a:solidFill>
                <a:schemeClr val="bg1"/>
              </a:solidFill>
              <a:effectLst>
                <a:outerShdw blurRad="38100" dist="38100" dir="2700000" algn="tl">
                  <a:schemeClr val="accent4">
                    <a:lumMod val="50000"/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9481" y="0"/>
            <a:ext cx="4248472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Objetivos Específicos: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132418" y="1120554"/>
            <a:ext cx="6832070" cy="6196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pt-BR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Acolher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imperativo da Palavra de Deus que nos conduz ao compromisso e à corresponsabilidade fraterna;</a:t>
            </a:r>
          </a:p>
          <a:p>
            <a:pPr lvl="0" algn="r"/>
            <a: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Investir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esforços concretos em iniciativas individuais, comunitárias e sociais que levem à 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superação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da miséria e da fome no Brasil;</a:t>
            </a:r>
          </a:p>
          <a:p>
            <a:pPr lvl="0" algn="r"/>
            <a:r>
              <a:rPr lang="pt-BR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Estimular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iniciativas de agricultura familiar agroecológica e a produção de alimentos saudáveis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;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4811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228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5496" y="4430"/>
            <a:ext cx="4248472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Objetivos Específicos: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636474" y="1052736"/>
            <a:ext cx="6328014" cy="38206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pt-BR" sz="36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Reconhecer </a:t>
            </a:r>
            <a:r>
              <a:rPr lang="pt-BR" sz="36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 fomentar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iniciativas conjuntas entre comunidade de fé e outras instituições da sociedade civil organizada;</a:t>
            </a:r>
          </a:p>
          <a:p>
            <a:pPr lvl="0" algn="r"/>
            <a:r>
              <a:rPr lang="pt-BR" sz="36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Mobilizar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sociedade para que haja uma sólida política de alimentação no Brasil, que garanta que todos tenham vida.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4811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908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9492"/>
            <a:ext cx="10355221" cy="6876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4797152"/>
            <a:ext cx="4680520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1º Passo:</a:t>
            </a:r>
          </a:p>
          <a:p>
            <a:pPr marL="0" indent="0">
              <a:buNone/>
            </a:pPr>
            <a:r>
              <a:rPr lang="pt-BR" sz="4400" cap="smal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Ver</a:t>
            </a:r>
            <a:r>
              <a:rPr lang="pt-BR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 a realidade</a:t>
            </a:r>
            <a:endParaRPr lang="pt-BR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95536" y="4869160"/>
            <a:ext cx="468052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1º Passo:</a:t>
            </a:r>
          </a:p>
          <a:p>
            <a:pPr marL="0" indent="0">
              <a:buFont typeface="Arial" pitchFamily="34" charset="0"/>
              <a:buNone/>
            </a:pPr>
            <a:r>
              <a:rPr lang="pt-BR" sz="4400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Ver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 a realidade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14808" r="13317" b="15469"/>
          <a:stretch/>
        </p:blipFill>
        <p:spPr bwMode="auto">
          <a:xfrm>
            <a:off x="5711449" y="5121348"/>
            <a:ext cx="1536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Relembre todas as 50 Campanhas da Fraternidade da CNBB – Jovens Conectados  – Comissão Episcopal Pastoral para a Juventude – CNBB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65" y="5157352"/>
            <a:ext cx="1429007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7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707904" y="980728"/>
            <a:ext cx="5400601" cy="5256584"/>
          </a:xfrm>
        </p:spPr>
        <p:txBody>
          <a:bodyPr>
            <a:normAutofit/>
          </a:bodyPr>
          <a:lstStyle/>
          <a:p>
            <a:pPr lvl="0"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Alimentação é um </a:t>
            </a:r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Direito Humano Fundamental</a:t>
            </a:r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que, antes mesmo das legislações, obriga a sociedade </a:t>
            </a:r>
            <a:r>
              <a:rPr lang="pt-BR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humana.</a:t>
            </a:r>
            <a:endParaRPr lang="pt-BR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1" t="9278" r="1908" b="7897"/>
          <a:stretch/>
        </p:blipFill>
        <p:spPr bwMode="auto">
          <a:xfrm>
            <a:off x="-36512" y="1772816"/>
            <a:ext cx="4162097" cy="338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19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43797" r="25350" b="25606"/>
          <a:stretch/>
        </p:blipFill>
        <p:spPr bwMode="auto">
          <a:xfrm>
            <a:off x="188494" y="2364635"/>
            <a:ext cx="8848002" cy="322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88494" y="1685053"/>
            <a:ext cx="8816489" cy="879851"/>
          </a:xfrm>
        </p:spPr>
        <p:txBody>
          <a:bodyPr>
            <a:normAutofit fontScale="70000" lnSpcReduction="20000"/>
          </a:bodyPr>
          <a:lstStyle/>
          <a:p>
            <a:pPr marL="0" lvl="0" indent="0">
              <a:buNone/>
            </a:pPr>
            <a:r>
              <a:rPr lang="pt-BR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Porém, na mesa do brasileiro falta</a:t>
            </a:r>
            <a:endParaRPr lang="pt-BR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9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7063316" cy="792088"/>
          </a:xfrm>
        </p:spPr>
        <p:txBody>
          <a:bodyPr>
            <a:normAutofit/>
          </a:bodyPr>
          <a:lstStyle/>
          <a:p>
            <a:pPr lvl="0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Números da fome no Brasil: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8768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-252536" y="1340768"/>
            <a:ext cx="6408712" cy="5256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0" algn="ctr">
              <a:buNone/>
            </a:pPr>
            <a:r>
              <a:rPr lang="pt-BR" dirty="0" smtClean="0">
                <a:solidFill>
                  <a:schemeClr val="bg1"/>
                </a:solidFill>
                <a:latin typeface="Gotham Thin" pitchFamily="50" charset="0"/>
              </a:rPr>
              <a:t>(II VIGISAN da Rede PENSSAN)</a:t>
            </a:r>
          </a:p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 Black" pitchFamily="50" charset="0"/>
              </a:rPr>
              <a:t>SA 41,3% dos domicílios;</a:t>
            </a:r>
          </a:p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 Black" pitchFamily="50" charset="0"/>
              </a:rPr>
              <a:t>IA 58,1% = 125,2 milhões de brasileiros;</a:t>
            </a:r>
          </a:p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 Black" pitchFamily="50" charset="0"/>
              </a:rPr>
              <a:t>IA grave (fome) 15,5% = 33,1 milhões de brasileiros;</a:t>
            </a:r>
          </a:p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 Black" pitchFamily="50" charset="0"/>
              </a:rPr>
              <a:t>No 1º trimestre de 2020 eram 9%;</a:t>
            </a:r>
          </a:p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 Black" pitchFamily="50" charset="0"/>
              </a:rPr>
              <a:t>Somamos + 14 milhões de famintos no Brasil em pouco mais de 1 ano.</a:t>
            </a:r>
            <a:endParaRPr lang="pt-BR" dirty="0">
              <a:solidFill>
                <a:schemeClr val="bg1"/>
              </a:solidFill>
              <a:latin typeface="Gotham Blac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3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3" y="913655"/>
            <a:ext cx="8888413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1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6586548" cy="864096"/>
          </a:xfrm>
        </p:spPr>
        <p:txBody>
          <a:bodyPr>
            <a:normAutofit/>
          </a:bodyPr>
          <a:lstStyle/>
          <a:p>
            <a:pPr lvl="0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Causas da fome no Brasil: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6588224" y="9000"/>
            <a:ext cx="2592288" cy="6844852"/>
            <a:chOff x="6588224" y="9000"/>
            <a:chExt cx="2592288" cy="6844852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6588224" y="9000"/>
              <a:ext cx="2565000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6615512" y="3433852"/>
              <a:ext cx="2565000" cy="342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1111" y="1556792"/>
            <a:ext cx="6415244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2913" lvl="1"/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Estrutura fundiária injusta (</a:t>
            </a:r>
            <a:r>
              <a:rPr lang="pt-BR" sz="3000" dirty="0">
                <a:solidFill>
                  <a:schemeClr val="bg1"/>
                </a:solidFill>
                <a:latin typeface="Gotham" pitchFamily="2" charset="0"/>
              </a:rPr>
              <a:t>distribuição </a:t>
            </a: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da terra): raiz </a:t>
            </a:r>
            <a:r>
              <a:rPr lang="pt-BR" sz="3000" dirty="0">
                <a:solidFill>
                  <a:schemeClr val="bg1"/>
                </a:solidFill>
                <a:latin typeface="Gotham" pitchFamily="2" charset="0"/>
              </a:rPr>
              <a:t>d</a:t>
            </a: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e todas as desigualdades;</a:t>
            </a:r>
          </a:p>
          <a:p>
            <a:pPr marL="442913" lvl="1"/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Política agrícola perversa, que coloca o sistema produtivo a serviço do sistema econômico-financeiro, priorizando o agronegócio exportador em detrimento da agricultura familiar;</a:t>
            </a:r>
            <a:endParaRPr lang="pt-BR" sz="3000" dirty="0">
              <a:solidFill>
                <a:schemeClr val="bg1"/>
              </a:solidFill>
              <a:latin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6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476672"/>
            <a:ext cx="6775284" cy="864096"/>
          </a:xfrm>
        </p:spPr>
        <p:txBody>
          <a:bodyPr>
            <a:normAutofit/>
          </a:bodyPr>
          <a:lstStyle/>
          <a:p>
            <a:pPr lvl="0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Causas da fome no Brasil:</a:t>
            </a:r>
            <a:endParaRPr lang="pt-BR" dirty="0">
              <a:solidFill>
                <a:schemeClr val="bg1"/>
              </a:solidFill>
              <a:latin typeface="Gotham" pitchFamily="2" charset="0"/>
            </a:endParaRPr>
          </a:p>
        </p:txBody>
      </p:sp>
      <p:pic>
        <p:nvPicPr>
          <p:cNvPr id="13314" name="Picture 2" descr="Desemprego cai em 22 estados no segundo trimestre, aponta IB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55"/>
          <a:stretch/>
        </p:blipFill>
        <p:spPr bwMode="auto">
          <a:xfrm>
            <a:off x="5442786" y="1368152"/>
            <a:ext cx="3677307" cy="3573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-115052" y="4941168"/>
            <a:ext cx="8935524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Ganância do dinheiro, do poder e da imagem e perda do sentido comunitário;</a:t>
            </a:r>
          </a:p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Corrupção em suas diversas formas;</a:t>
            </a:r>
            <a:endParaRPr lang="pt-BR" dirty="0">
              <a:solidFill>
                <a:schemeClr val="bg1"/>
              </a:solidFill>
              <a:latin typeface="Gotham" pitchFamily="2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-108520" y="1844824"/>
            <a:ext cx="5805235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Precarização da </a:t>
            </a:r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CLT: </a:t>
            </a:r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desemprego </a:t>
            </a:r>
            <a:r>
              <a:rPr lang="pt-BR" dirty="0">
                <a:solidFill>
                  <a:schemeClr val="bg1"/>
                </a:solidFill>
                <a:latin typeface="Gotham" pitchFamily="2" charset="0"/>
              </a:rPr>
              <a:t>e subemprego;</a:t>
            </a:r>
            <a:endParaRPr lang="pt-BR" dirty="0" smtClean="0">
              <a:solidFill>
                <a:schemeClr val="bg1"/>
              </a:solidFill>
              <a:latin typeface="Gotham" pitchFamily="2" charset="0"/>
            </a:endParaRPr>
          </a:p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Política de desvalorização do salário mínimo que gera uma insegurança estrutural, que ecoa na insegurança alimentar;</a:t>
            </a:r>
            <a:endParaRPr lang="pt-BR" dirty="0">
              <a:solidFill>
                <a:schemeClr val="bg1"/>
              </a:solidFill>
              <a:latin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0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28964" y="620688"/>
            <a:ext cx="6487252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Causas da fome no Brasil:</a:t>
            </a:r>
          </a:p>
        </p:txBody>
      </p:sp>
      <p:sp>
        <p:nvSpPr>
          <p:cNvPr id="4" name="AutoShape 4" descr="Rede Sans divulga material de estudos gratuito sobre o SISAN - Redesa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14" y="4077072"/>
            <a:ext cx="4759697" cy="241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7" r="8944"/>
          <a:stretch/>
        </p:blipFill>
        <p:spPr bwMode="auto">
          <a:xfrm>
            <a:off x="5673307" y="1296144"/>
            <a:ext cx="3003149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5" t="7349" r="28837" b="10008"/>
          <a:stretch/>
        </p:blipFill>
        <p:spPr bwMode="auto">
          <a:xfrm>
            <a:off x="5652483" y="3724990"/>
            <a:ext cx="3095981" cy="30163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5496" y="1412776"/>
            <a:ext cx="5904656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Desmonte </a:t>
            </a:r>
            <a:r>
              <a:rPr lang="pt-BR" sz="3000" dirty="0">
                <a:solidFill>
                  <a:schemeClr val="bg1"/>
                </a:solidFill>
                <a:latin typeface="Gotham" pitchFamily="2" charset="0"/>
              </a:rPr>
              <a:t>do </a:t>
            </a: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SISAN, extinção do CONSEA </a:t>
            </a:r>
            <a:r>
              <a:rPr lang="pt-BR" sz="3000" dirty="0">
                <a:solidFill>
                  <a:schemeClr val="bg1"/>
                </a:solidFill>
                <a:latin typeface="Gotham" pitchFamily="2" charset="0"/>
              </a:rPr>
              <a:t>e esvaziamento dos estoques reguladores da CONAB;</a:t>
            </a:r>
          </a:p>
        </p:txBody>
      </p:sp>
    </p:spTree>
    <p:extLst>
      <p:ext uri="{BB962C8B-B14F-4D97-AF65-F5344CB8AC3E}">
        <p14:creationId xmlns:p14="http://schemas.microsoft.com/office/powerpoint/2010/main" val="427041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23528" y="404664"/>
            <a:ext cx="849694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Campanha: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95536" y="1124744"/>
            <a:ext cx="8280920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é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um conjunto de esforços e recursos empenhados numa ação planejada e executada para atingir um determinado fim, que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é sempre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uma parte de um problema maior. Campanhas são diferentes de eventos, são processos, ainda que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tenham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início e fim bem determinados. Eventos podem produzir um crescimento da consciência, mas campanhas comprometem aqueles que dela participam ou por ela são alcançados. As campanhas, além de ajudarem a compreender em profundidade os problemas, elas ajudam na ação, na transformação, na mudança real, conforme os seus objetivos.</a:t>
            </a:r>
            <a:endParaRPr lang="pt-BR" sz="28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68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8863516" cy="720080"/>
          </a:xfrm>
        </p:spPr>
        <p:txBody>
          <a:bodyPr>
            <a:normAutofit/>
          </a:bodyPr>
          <a:lstStyle/>
          <a:p>
            <a:pPr lvl="0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0" t="30544" r="13727" b="6351"/>
          <a:stretch/>
        </p:blipFill>
        <p:spPr bwMode="auto">
          <a:xfrm>
            <a:off x="41450" y="2490179"/>
            <a:ext cx="5538662" cy="432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1412" y="1340768"/>
            <a:ext cx="886351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A fome tem lugar – periferias urbanas e rurais do Norte (25,7%) e Nordeste (21%)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9" t="30645" r="12152" b="6250"/>
          <a:stretch/>
        </p:blipFill>
        <p:spPr bwMode="auto">
          <a:xfrm>
            <a:off x="1691680" y="2511289"/>
            <a:ext cx="5707180" cy="431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9" t="30884" r="18694" b="7265"/>
          <a:stretch/>
        </p:blipFill>
        <p:spPr bwMode="auto">
          <a:xfrm>
            <a:off x="4147294" y="2499123"/>
            <a:ext cx="4969976" cy="432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90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8863516" cy="864096"/>
          </a:xfrm>
        </p:spPr>
        <p:txBody>
          <a:bodyPr>
            <a:normAutofit/>
          </a:bodyPr>
          <a:lstStyle/>
          <a:p>
            <a:pPr lvl="0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grpSp>
        <p:nvGrpSpPr>
          <p:cNvPr id="2" name="Grupo 1"/>
          <p:cNvGrpSpPr>
            <a:grpSpLocks noChangeAspect="1"/>
          </p:cNvGrpSpPr>
          <p:nvPr/>
        </p:nvGrpSpPr>
        <p:grpSpPr>
          <a:xfrm>
            <a:off x="904774" y="1682806"/>
            <a:ext cx="7334452" cy="5175194"/>
            <a:chOff x="-3748439" y="-459432"/>
            <a:chExt cx="6877262" cy="46379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5" t="31049" r="55842" b="49783"/>
            <a:stretch/>
          </p:blipFill>
          <p:spPr bwMode="auto">
            <a:xfrm>
              <a:off x="-3708920" y="-459432"/>
              <a:ext cx="6837743" cy="2035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5" t="54923" r="55842" b="27414"/>
            <a:stretch/>
          </p:blipFill>
          <p:spPr bwMode="auto">
            <a:xfrm>
              <a:off x="-3748439" y="1319271"/>
              <a:ext cx="6837743" cy="18760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5" t="83304" r="55842" b="6250"/>
            <a:stretch/>
          </p:blipFill>
          <p:spPr bwMode="auto">
            <a:xfrm>
              <a:off x="-3708920" y="3068960"/>
              <a:ext cx="6837743" cy="1109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5496" y="1304764"/>
            <a:ext cx="8863516" cy="75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A fome tem cor: é preta,</a:t>
            </a:r>
            <a:endParaRPr lang="pt-BR" dirty="0">
              <a:solidFill>
                <a:schemeClr val="bg1"/>
              </a:solidFill>
              <a:latin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4" t="42008" r="33183" b="14738"/>
          <a:stretch/>
        </p:blipFill>
        <p:spPr bwMode="auto">
          <a:xfrm>
            <a:off x="-618874" y="404951"/>
            <a:ext cx="9943402" cy="662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072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8863516" cy="792088"/>
          </a:xfrm>
        </p:spPr>
        <p:txBody>
          <a:bodyPr>
            <a:normAutofit/>
          </a:bodyPr>
          <a:lstStyle/>
          <a:p>
            <a:pPr lvl="0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grpSp>
        <p:nvGrpSpPr>
          <p:cNvPr id="9" name="Grupo 8"/>
          <p:cNvGrpSpPr>
            <a:grpSpLocks noChangeAspect="1"/>
          </p:cNvGrpSpPr>
          <p:nvPr/>
        </p:nvGrpSpPr>
        <p:grpSpPr>
          <a:xfrm>
            <a:off x="920708" y="1916832"/>
            <a:ext cx="7302584" cy="4941168"/>
            <a:chOff x="775008" y="1556792"/>
            <a:chExt cx="7253376" cy="474864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1" t="32276" r="8743" b="47094"/>
            <a:stretch/>
          </p:blipFill>
          <p:spPr bwMode="auto">
            <a:xfrm>
              <a:off x="847016" y="1556792"/>
              <a:ext cx="7181368" cy="1927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1" t="43284" r="13464" b="45708"/>
            <a:stretch/>
          </p:blipFill>
          <p:spPr bwMode="auto">
            <a:xfrm>
              <a:off x="847016" y="5157192"/>
              <a:ext cx="7181368" cy="1148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41" t="58362" r="8743" b="20709"/>
            <a:stretch/>
          </p:blipFill>
          <p:spPr bwMode="auto">
            <a:xfrm>
              <a:off x="775008" y="3345859"/>
              <a:ext cx="7181368" cy="1955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181364" y="1340768"/>
            <a:ext cx="886351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A fome tem sexo: é feminina,</a:t>
            </a:r>
            <a:endParaRPr lang="pt-BR" dirty="0">
              <a:solidFill>
                <a:schemeClr val="bg1"/>
              </a:solidFill>
              <a:latin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63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9115036" cy="792088"/>
          </a:xfrm>
        </p:spPr>
        <p:txBody>
          <a:bodyPr>
            <a:normAutofit/>
          </a:bodyPr>
          <a:lstStyle/>
          <a:p>
            <a:pPr lvl="0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462397" y="2559537"/>
            <a:ext cx="6219206" cy="4397855"/>
            <a:chOff x="1331640" y="2490952"/>
            <a:chExt cx="6219206" cy="439785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95" t="37167" r="33393" b="8582"/>
            <a:stretch/>
          </p:blipFill>
          <p:spPr bwMode="auto">
            <a:xfrm>
              <a:off x="1331640" y="2490952"/>
              <a:ext cx="6219206" cy="4011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8" t="41978" r="32344" b="50000"/>
            <a:stretch/>
          </p:blipFill>
          <p:spPr bwMode="auto">
            <a:xfrm>
              <a:off x="1389672" y="6278367"/>
              <a:ext cx="6103142" cy="61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81364" y="1268760"/>
            <a:ext cx="9115036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A fome “não tem” escolaridade: é inversamente proporcional ao grau de instrução,</a:t>
            </a:r>
            <a:endParaRPr lang="pt-BR" dirty="0">
              <a:solidFill>
                <a:schemeClr val="bg1"/>
              </a:solidFill>
              <a:latin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1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8964" y="620688"/>
            <a:ext cx="8863516" cy="720080"/>
          </a:xfrm>
        </p:spPr>
        <p:txBody>
          <a:bodyPr>
            <a:normAutofit/>
          </a:bodyPr>
          <a:lstStyle/>
          <a:p>
            <a:pPr lvl="0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Geopolítica da fome no Brasil: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9" t="43525" r="30666" b="11395"/>
          <a:stretch/>
        </p:blipFill>
        <p:spPr bwMode="auto">
          <a:xfrm>
            <a:off x="1083443" y="2365632"/>
            <a:ext cx="6977114" cy="451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8964" y="1340768"/>
            <a:ext cx="886351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A fome “tem” renda: é maior onde a renda </a:t>
            </a:r>
            <a:r>
              <a:rPr lang="pt-BR" i="1" dirty="0" smtClean="0">
                <a:solidFill>
                  <a:schemeClr val="bg1"/>
                </a:solidFill>
                <a:latin typeface="Gotham" pitchFamily="2" charset="0"/>
              </a:rPr>
              <a:t>per capita </a:t>
            </a:r>
            <a:r>
              <a:rPr lang="pt-BR" dirty="0" smtClean="0">
                <a:solidFill>
                  <a:schemeClr val="bg1"/>
                </a:solidFill>
                <a:latin typeface="Gotham" pitchFamily="2" charset="0"/>
              </a:rPr>
              <a:t>é menor que ¼ do salário mínimo,</a:t>
            </a:r>
            <a:endParaRPr lang="pt-BR" dirty="0">
              <a:solidFill>
                <a:schemeClr val="bg1"/>
              </a:solidFill>
              <a:latin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10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90500"/>
            <a:ext cx="97536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869160"/>
            <a:ext cx="9180512" cy="216024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pt-BR" sz="40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+mn-ea"/>
                <a:cs typeface="+mn-cs"/>
              </a:rPr>
              <a:t>Prioridade para o lucro e não para a alimentação do cidadão</a:t>
            </a:r>
            <a:r>
              <a:rPr lang="pt-BR" sz="40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+mn-ea"/>
                <a:cs typeface="+mn-cs"/>
              </a:rPr>
              <a:t>.</a:t>
            </a:r>
            <a:endParaRPr lang="pt-BR" sz="4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62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4300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Insegurança Alimentar e Insegurança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Hídrica: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1600" y="5805264"/>
            <a:ext cx="7200800" cy="1008112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pt-BR" sz="2600" dirty="0" smtClean="0">
                <a:solidFill>
                  <a:schemeClr val="bg1"/>
                </a:solidFill>
                <a:latin typeface="Gotham" pitchFamily="2" charset="0"/>
              </a:rPr>
              <a:t>em </a:t>
            </a: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42% dos domicílios onde falta água, </a:t>
            </a:r>
          </a:p>
          <a:p>
            <a:pPr marL="0" lvl="0" indent="0" algn="ctr">
              <a:buNone/>
            </a:pPr>
            <a:r>
              <a:rPr lang="pt-BR" sz="2600" dirty="0" smtClean="0">
                <a:solidFill>
                  <a:schemeClr val="bg1"/>
                </a:solidFill>
                <a:latin typeface="Gotham" pitchFamily="2" charset="0"/>
              </a:rPr>
              <a:t>há </a:t>
            </a: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também fome;</a:t>
            </a:r>
          </a:p>
          <a:p>
            <a:endParaRPr lang="pt-BR" sz="2600" dirty="0">
              <a:solidFill>
                <a:schemeClr val="bg1"/>
              </a:solidFill>
              <a:latin typeface="Gotham" pitchFamily="2" charset="0"/>
            </a:endParaRPr>
          </a:p>
        </p:txBody>
      </p:sp>
      <p:pic>
        <p:nvPicPr>
          <p:cNvPr id="17410" name="Picture 2" descr="Estudo alerta que insegurança hídrica afetará 74 mi no Brasil até 2035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868" y="1988840"/>
            <a:ext cx="6667500" cy="3686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4586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Fome e moradia: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pic>
        <p:nvPicPr>
          <p:cNvPr id="8194" name="Picture 2" descr="Na rua, moradores revelam fome e discriminação no ES | A Gazet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3" y="1556792"/>
            <a:ext cx="8592954" cy="483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38164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A primeira e única pesquisa ampla sobre a população de rua foi realizada entre 2007 e 2008 pelo </a:t>
            </a:r>
            <a:r>
              <a:rPr lang="pt-BR" sz="2600" dirty="0" smtClean="0">
                <a:solidFill>
                  <a:schemeClr val="bg1"/>
                </a:solidFill>
                <a:latin typeface="Gotham" pitchFamily="2" charset="0"/>
              </a:rPr>
              <a:t>então Ministério </a:t>
            </a: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do Desenvolvimento </a:t>
            </a:r>
            <a:r>
              <a:rPr lang="pt-BR" sz="2600" dirty="0" smtClean="0">
                <a:solidFill>
                  <a:schemeClr val="bg1"/>
                </a:solidFill>
                <a:latin typeface="Gotham" pitchFamily="2" charset="0"/>
              </a:rPr>
              <a:t>Social, </a:t>
            </a: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mas não atingiu todo o território nacional. Avaliou um público composto por pessoas com 18 anos completos ou mais e abrangeu 71 cidades, sendo 48 municípios com mais de 300 mil habitantes e 23 capitais. Foram detectados </a:t>
            </a:r>
            <a:r>
              <a:rPr lang="pt-BR" sz="2600" b="1" dirty="0">
                <a:solidFill>
                  <a:schemeClr val="bg1"/>
                </a:solidFill>
                <a:latin typeface="Gotham" pitchFamily="2" charset="0"/>
              </a:rPr>
              <a:t>31,9 mil</a:t>
            </a: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 adultos em situação de rua. Somando-se os resultados de pesquisas feitas à parte em São Paulo, Belo Horizonte e Recife, o contingente se elevou a </a:t>
            </a:r>
            <a:r>
              <a:rPr lang="pt-BR" sz="2600" b="1" dirty="0">
                <a:solidFill>
                  <a:schemeClr val="bg1"/>
                </a:solidFill>
                <a:latin typeface="Gotham" pitchFamily="2" charset="0"/>
              </a:rPr>
              <a:t>44 mil</a:t>
            </a: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.</a:t>
            </a:r>
          </a:p>
          <a:p>
            <a:pPr marL="0" indent="0" algn="ctr">
              <a:buNone/>
            </a:pPr>
            <a:r>
              <a:rPr lang="pt-BR" sz="2600" dirty="0">
                <a:solidFill>
                  <a:schemeClr val="bg1"/>
                </a:solidFill>
                <a:latin typeface="Gotham" pitchFamily="2" charset="0"/>
              </a:rPr>
              <a:t>Graças a esse estudo, foi possível traçar um perfil heterogêneo da população de rua levando em conta idade, gênero, cor da pele, formação escolar, razões da ida para rua.</a:t>
            </a:r>
          </a:p>
        </p:txBody>
      </p:sp>
    </p:spTree>
    <p:extLst>
      <p:ext uri="{BB962C8B-B14F-4D97-AF65-F5344CB8AC3E}">
        <p14:creationId xmlns:p14="http://schemas.microsoft.com/office/powerpoint/2010/main" val="401889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Introdução 1: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95536" y="1445175"/>
            <a:ext cx="8280920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CF é o modo brasileiro de celebrar a Quaresma;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Ela não esgota a Quaresma;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Quaresma é o tempo favorável para a conversão;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conversão não pode ser apenas uma atividade individualista, uma vez que a vontade de Deus, desde a criação, se manifesta como projeto de vida a um povo;</a:t>
            </a:r>
          </a:p>
          <a:p>
            <a:pPr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CF não é uma campanha sobre a Quaresma, mas uma proposta de conversão pessoal e coletiva no Tempo da Quaresma.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12.senado.leg.br/noticias/especiais/especial-cidadania/especial-cidadania-populacao-em-situacao-de-rua/perfil-dos-moradores-de-rua/@@images/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34"/>
          <a:stretch/>
        </p:blipFill>
        <p:spPr bwMode="auto">
          <a:xfrm>
            <a:off x="9245" y="-27384"/>
            <a:ext cx="9099259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12.senado.leg.br/noticias/especiais/especial-cidadania/especial-cidadania-populacao-em-situacao-de-rua/perfil-dos-moradores-de-rua/@@images/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7" b="28532"/>
          <a:stretch/>
        </p:blipFill>
        <p:spPr bwMode="auto">
          <a:xfrm>
            <a:off x="-180528" y="0"/>
            <a:ext cx="9639756" cy="68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12.senado.leg.br/noticias/especiais/especial-cidadania/especial-cidadania-populacao-em-situacao-de-rua/perfil-dos-moradores-de-rua/@@images/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1"/>
          <a:stretch/>
        </p:blipFill>
        <p:spPr bwMode="auto">
          <a:xfrm>
            <a:off x="-17269" y="761092"/>
            <a:ext cx="9178538" cy="533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5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3782"/>
            <a:ext cx="9144000" cy="453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8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12.senado.leg.br/noticias/especiais/especial-cidadania/especial-cidadania-populacao-em-situacao-de-rua/passagens-por-instituicoes-publicas/@@images/imagem/imagem_ma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46212"/>
            <a:ext cx="9067234" cy="51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4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12.senado.leg.br/noticias/especiais/especial-cidadania/especial-cidadania-populacao-em-situacao-de-rua/dia-a-dia-do-morador-de-rua/@@images/imagem/imagem_ma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54" y="-422885"/>
            <a:ext cx="6795492" cy="72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3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12.senado.leg.br/noticias/especiais/especial-cidadania/especial-cidadania-populacao-em-situacao-de-rua/discriminacoes-sofridas/@@images/imagem/imagem_mate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" y="980728"/>
            <a:ext cx="9147505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Fome e política: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51519" y="1700808"/>
            <a:ext cx="8497835" cy="4617872"/>
            <a:chOff x="251519" y="1700808"/>
            <a:chExt cx="8497835" cy="4617872"/>
          </a:xfrm>
        </p:grpSpPr>
        <p:pic>
          <p:nvPicPr>
            <p:cNvPr id="9218" name="Picture 2" descr="Relembrando Betinho, o irmão do Henfil - Orlando Brito - Os Divergent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" t="4595" r="29321" b="42418"/>
            <a:stretch/>
          </p:blipFill>
          <p:spPr bwMode="auto">
            <a:xfrm>
              <a:off x="251519" y="1700808"/>
              <a:ext cx="8497835" cy="461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spaço Reservado para Conteúdo 2"/>
            <p:cNvSpPr txBox="1">
              <a:spLocks/>
            </p:cNvSpPr>
            <p:nvPr/>
          </p:nvSpPr>
          <p:spPr>
            <a:xfrm>
              <a:off x="467544" y="2348880"/>
              <a:ext cx="4752528" cy="36724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pt-BR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“A alma da fome é política”.</a:t>
              </a:r>
            </a:p>
            <a:p>
              <a:pPr marL="346075" lvl="1" indent="0">
                <a:buNone/>
              </a:pPr>
              <a:endPara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itchFamily="2" charset="0"/>
              </a:endParaRPr>
            </a:p>
            <a:p>
              <a:pPr marL="346075" lvl="1" indent="0" algn="r">
                <a:buNone/>
              </a:pPr>
              <a:r>
                <a:rPr lang="pt-B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Betinho</a:t>
              </a:r>
            </a:p>
            <a:p>
              <a:pPr marL="346075" lvl="1" indent="0" algn="r">
                <a:buNone/>
              </a:pPr>
              <a:r>
                <a:rPr lang="pt-B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(1935-1997)</a:t>
              </a:r>
              <a:endPara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12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5496" y="0"/>
            <a:ext cx="9681027" cy="6857999"/>
            <a:chOff x="35496" y="0"/>
            <a:chExt cx="9681027" cy="6857999"/>
          </a:xfrm>
        </p:grpSpPr>
        <p:pic>
          <p:nvPicPr>
            <p:cNvPr id="10242" name="Picture 2" descr="Twitter 上的 Orlando Guerreiro 🚩🚩🚩🚩🚩🚩🚩🚩🚩🚩🚩🚩🚩：&quot;&quot;Quem inventou a fome  são os que comem.&quot; Maria Carolina de Jesus em seu livro Quarto de Despejo.  https://t.co/bvB97mP0Hc&quot; / Twitter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34" b="18956"/>
            <a:stretch/>
          </p:blipFill>
          <p:spPr bwMode="auto">
            <a:xfrm>
              <a:off x="35496" y="0"/>
              <a:ext cx="9681027" cy="685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spaço Reservado para Conteúdo 2"/>
            <p:cNvSpPr txBox="1">
              <a:spLocks/>
            </p:cNvSpPr>
            <p:nvPr/>
          </p:nvSpPr>
          <p:spPr>
            <a:xfrm>
              <a:off x="467544" y="836712"/>
              <a:ext cx="4752528" cy="36724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pt-BR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“Quem inventou a fome são os que comem”.</a:t>
              </a:r>
            </a:p>
            <a:p>
              <a:pPr marL="346075" lvl="1" indent="0">
                <a:buNone/>
              </a:pPr>
              <a:endPara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itchFamily="2" charset="0"/>
              </a:endParaRPr>
            </a:p>
            <a:p>
              <a:pPr marL="346075" lvl="1" indent="0" algn="r">
                <a:buNone/>
              </a:pPr>
              <a:r>
                <a:rPr lang="pt-B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Carolina Maria de Jesus</a:t>
              </a:r>
            </a:p>
            <a:p>
              <a:pPr marL="346075" lvl="1" indent="0" algn="r">
                <a:buNone/>
              </a:pPr>
              <a:r>
                <a:rPr lang="pt-B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(1914-1977)</a:t>
              </a:r>
              <a:endPara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6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1160409"/>
            <a:ext cx="9144000" cy="5427097"/>
            <a:chOff x="0" y="1160409"/>
            <a:chExt cx="9144000" cy="5427097"/>
          </a:xfrm>
        </p:grpSpPr>
        <p:pic>
          <p:nvPicPr>
            <p:cNvPr id="11266" name="Picture 2" descr="A medicina manguebeat de Josué de Castro | Célula POP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9"/>
            <a:stretch/>
          </p:blipFill>
          <p:spPr bwMode="auto">
            <a:xfrm>
              <a:off x="0" y="1160409"/>
              <a:ext cx="9144000" cy="5427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Espaço Reservado para Conteúdo 2"/>
            <p:cNvSpPr txBox="1">
              <a:spLocks/>
            </p:cNvSpPr>
            <p:nvPr/>
          </p:nvSpPr>
          <p:spPr>
            <a:xfrm>
              <a:off x="4283968" y="2420888"/>
              <a:ext cx="4752528" cy="36724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pt-BR" sz="6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“Há uma conspiração do silêncio em torno à fome”.</a:t>
              </a:r>
            </a:p>
            <a:p>
              <a:pPr marL="346075" lvl="1" indent="0">
                <a:buNone/>
              </a:pPr>
              <a:endPara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itchFamily="2" charset="0"/>
              </a:endParaRPr>
            </a:p>
            <a:p>
              <a:pPr marL="346075" lvl="1" indent="0" algn="r">
                <a:buNone/>
              </a:pPr>
              <a:r>
                <a:rPr lang="pt-B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Josué de Castro</a:t>
              </a:r>
            </a:p>
            <a:p>
              <a:pPr marL="346075" lvl="1" indent="0" algn="r">
                <a:buNone/>
              </a:pPr>
              <a:r>
                <a:rPr lang="pt-B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otham" pitchFamily="2" charset="0"/>
                </a:rPr>
                <a:t>(1908-1973)</a:t>
              </a:r>
              <a:endPara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55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Introdução 2: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95536" y="1124744"/>
            <a:ext cx="8280920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0" algn="just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A fome é um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instinto natural e poderoso de sobrevivência 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presente em todos os seres vivos, é um presente do Criador para a preservação da vida;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Na sociedade humana, a fome é uma tragédia, um escândalo, é a negação da própria existência;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fome é um contratestemunho que não reconhece de forma prática a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dignidade integral das pessoas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não considera a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primazia do bem comum 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como o conjunto de todos os bens necessários para cada pessoa se realizar humanamente;</a:t>
            </a:r>
          </a:p>
          <a:p>
            <a:pPr algn="just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ser humano tem diversas fomes.</a:t>
            </a:r>
            <a:endParaRPr lang="pt-BR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1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Fome e cuidado com a Casa Comum: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5496" y="1412776"/>
            <a:ext cx="9001000" cy="5328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1825" lvl="1"/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A fome destrói qualquer projeto de casa comum: como falar de </a:t>
            </a:r>
            <a:r>
              <a:rPr lang="pt-BR" sz="3000" b="1" dirty="0" smtClean="0">
                <a:solidFill>
                  <a:schemeClr val="bg1"/>
                </a:solidFill>
                <a:latin typeface="Gotham" pitchFamily="2" charset="0"/>
              </a:rPr>
              <a:t>casa comum</a:t>
            </a: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, quando alguns de seus moradores passam fome?</a:t>
            </a:r>
          </a:p>
          <a:p>
            <a:pPr marL="631825" lvl="1"/>
            <a:r>
              <a:rPr lang="pt-BR" sz="3000" dirty="0">
                <a:solidFill>
                  <a:schemeClr val="bg1"/>
                </a:solidFill>
                <a:latin typeface="Gotham" pitchFamily="2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Impossível falar de alimentação saldável com o descontrole de </a:t>
            </a:r>
            <a:r>
              <a:rPr lang="pt-BR" sz="3000" b="1" dirty="0" smtClean="0">
                <a:solidFill>
                  <a:schemeClr val="bg1"/>
                </a:solidFill>
                <a:latin typeface="Gotham" pitchFamily="2" charset="0"/>
              </a:rPr>
              <a:t>agrotóxicos</a:t>
            </a: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 que vivemos hoje;</a:t>
            </a:r>
          </a:p>
          <a:p>
            <a:pPr marL="631825" lvl="1"/>
            <a:r>
              <a:rPr lang="pt-BR" sz="3000" dirty="0">
                <a:solidFill>
                  <a:schemeClr val="bg1"/>
                </a:solidFill>
                <a:latin typeface="Gotham" pitchFamily="2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Vilã da ecologia integral e promotora da fome é a </a:t>
            </a:r>
            <a:r>
              <a:rPr lang="pt-BR" sz="3000" b="1" dirty="0" smtClean="0">
                <a:solidFill>
                  <a:schemeClr val="bg1"/>
                </a:solidFill>
                <a:latin typeface="Gotham" pitchFamily="2" charset="0"/>
              </a:rPr>
              <a:t>cultura do descarte e do desperdício</a:t>
            </a: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.</a:t>
            </a:r>
            <a:endParaRPr lang="pt-BR" sz="3000" dirty="0">
              <a:solidFill>
                <a:schemeClr val="bg1"/>
              </a:solidFill>
              <a:latin typeface="Goth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7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Fome e educação: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5496" y="1412776"/>
            <a:ext cx="5112568" cy="53285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0">
              <a:buNone/>
            </a:pP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É na educação familiar que devemos aprender, desde cedo, hábitos de alimentação saudável e de partilha, pois é na primeira infância que se forma o paladar. Na escola precisamos aprofundar e aperfeiçoar estes bons hábitos, dando razões para eles. </a:t>
            </a:r>
            <a:endParaRPr lang="pt-BR" sz="3000" dirty="0">
              <a:solidFill>
                <a:schemeClr val="bg1"/>
              </a:solidFill>
              <a:latin typeface="Gotham" pitchFamily="2" charset="0"/>
            </a:endParaRPr>
          </a:p>
        </p:txBody>
      </p:sp>
      <p:pic>
        <p:nvPicPr>
          <p:cNvPr id="4" name="Picture 4" descr="Campanha da Fraternidade 2022">
            <a:extLst>
              <a:ext uri="{FF2B5EF4-FFF2-40B4-BE49-F238E27FC236}">
                <a16:creationId xmlns="" xmlns:a16="http://schemas.microsoft.com/office/drawing/2014/main" id="{3C4B9FCE-407F-4187-A3D2-A196F5EEF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46" y="764704"/>
            <a:ext cx="3320818" cy="4651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6695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9856"/>
            <a:ext cx="6156176" cy="114300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O muito que se tem feito no combate à fome: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07504" y="2492896"/>
            <a:ext cx="5688632" cy="453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lvl="1" indent="-457200"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Igrejas, Movimentos Sociais, ONGs e outras Instituições;</a:t>
            </a:r>
          </a:p>
          <a:p>
            <a:pPr marL="536575" lvl="1" indent="-457200"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SSVP;</a:t>
            </a:r>
          </a:p>
          <a:p>
            <a:pPr marL="536575" lvl="1" indent="-457200"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Caritas Brasileira;</a:t>
            </a:r>
          </a:p>
          <a:p>
            <a:pPr marL="536575" lvl="1" indent="-457200"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Pastoral da Criança;</a:t>
            </a:r>
          </a:p>
          <a:p>
            <a:pPr marL="536575" lvl="1" indent="-457200"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Fome Zero;</a:t>
            </a:r>
          </a:p>
          <a:p>
            <a:pPr marL="536575" lvl="1" indent="-457200"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Gotham" pitchFamily="2" charset="0"/>
              </a:rPr>
              <a:t>FNS...</a:t>
            </a:r>
            <a:endParaRPr lang="pt-BR" sz="3000" dirty="0">
              <a:solidFill>
                <a:schemeClr val="bg1"/>
              </a:solidFill>
              <a:latin typeface="Gotham" pitchFamily="2" charset="0"/>
            </a:endParaRPr>
          </a:p>
        </p:txBody>
      </p:sp>
      <p:pic>
        <p:nvPicPr>
          <p:cNvPr id="13314" name="Picture 2" descr="Corrente do bem - Quentinhas para moradores de rua | Vaquinhas onl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4" r="33103"/>
          <a:stretch/>
        </p:blipFill>
        <p:spPr bwMode="auto">
          <a:xfrm>
            <a:off x="5796136" y="20810"/>
            <a:ext cx="3347864" cy="1017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4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989856"/>
            <a:ext cx="8892480" cy="1143000"/>
          </a:xfrm>
        </p:spPr>
        <p:txBody>
          <a:bodyPr>
            <a:noAutofit/>
          </a:bodyPr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Economia Solidária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3078088"/>
            <a:ext cx="8892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Economia de Comunhão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5382344"/>
            <a:ext cx="8892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Economia de Francisco                         e Clara</a:t>
            </a:r>
            <a:endParaRPr lang="pt-B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uice ITC" pitchFamily="82" charset="0"/>
              <a:ea typeface="Cambria" pitchFamily="18" charset="0"/>
              <a:cs typeface="+mn-cs"/>
            </a:endParaRPr>
          </a:p>
        </p:txBody>
      </p:sp>
      <p:pic>
        <p:nvPicPr>
          <p:cNvPr id="16386" name="Picture 2" descr="Economia Solidária Projects | Photos, videos, logos, illustrations and  branding on Behan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t="15523" r="22304" b="15026"/>
          <a:stretch/>
        </p:blipFill>
        <p:spPr bwMode="auto">
          <a:xfrm>
            <a:off x="4934607" y="425669"/>
            <a:ext cx="2349062" cy="23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ome - Articulação Brasileira pela Economia de Francisco e Cla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2304256" cy="225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7020272" y="2517575"/>
            <a:ext cx="1991545" cy="1991545"/>
            <a:chOff x="7020272" y="2517575"/>
            <a:chExt cx="1991545" cy="1991545"/>
          </a:xfrm>
        </p:grpSpPr>
        <p:pic>
          <p:nvPicPr>
            <p:cNvPr id="16388" name="Picture 4" descr="Entenda a Economia de Comunhão | Economia de Comunhão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517575"/>
              <a:ext cx="1991545" cy="1991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3" name="Picture 9" descr="home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" t="3732" r="65463" b="5322"/>
            <a:stretch/>
          </p:blipFill>
          <p:spPr bwMode="auto">
            <a:xfrm>
              <a:off x="7695456" y="3198802"/>
              <a:ext cx="641176" cy="629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102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alavra ilum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109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82520" y="3789040"/>
            <a:ext cx="4680520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2</a:t>
            </a:r>
            <a:r>
              <a:rPr lang="pt-BR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º Passo:</a:t>
            </a:r>
          </a:p>
          <a:p>
            <a:pPr marL="0" indent="0">
              <a:buNone/>
            </a:pPr>
            <a:r>
              <a:rPr lang="pt-BR" sz="4400" cap="smal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Iluminar com a luz da Palavra</a:t>
            </a:r>
            <a:endParaRPr lang="pt-BR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27068" y="3852104"/>
            <a:ext cx="468052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2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º Passo:</a:t>
            </a:r>
          </a:p>
          <a:p>
            <a:pPr marL="0" indent="0">
              <a:buFont typeface="Arial" pitchFamily="34" charset="0"/>
              <a:buNone/>
            </a:pPr>
            <a:r>
              <a:rPr lang="pt-BR" sz="4400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Iluminar com a luz da Palavra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14808" r="13317" b="15469"/>
          <a:stretch/>
        </p:blipFill>
        <p:spPr bwMode="auto">
          <a:xfrm>
            <a:off x="5711449" y="5121348"/>
            <a:ext cx="1536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Relembre todas as 50 Campanhas da Fraternidade da CNBB – Jovens Conectados  – Comissão Episcopal Pastoral para a Juventude – CNBB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65" y="5157352"/>
            <a:ext cx="1429007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79512" y="692696"/>
            <a:ext cx="8712968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“A Palavra divina ilumina a existência humana e leva as consciências a reverem em profundidade a própria vida (VD, 99). Diante de questões tão dilacerantes, apenas a Palavra de Deus tem o poder transformador de iluminar tantas sombras e indicar caminhos de esperança. É uma expressão de coragem deixar que o Evangelho nos interpele. Colocar-se sob a luz da Palavra de Deus é, portanto, uma atitude profética da Igreja, que vê a realidade e professa a fé de que só a Palavra pode responder às indignações mais veementes, como fonte de esperança, cuja escuta faz brotar alternativas para soluções concretas” (TB, n. 114-115)</a:t>
            </a: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-108520" y="-171400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339752" y="908720"/>
            <a:ext cx="6552728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“O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Senhor lhe disse: “Eu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vi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a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humilhação de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meu povo no Egito e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ouvi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seu clamor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por causa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da dureza dos feitores. Sim, eu 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conheço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seu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sofrimento. 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Desci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para livrá-los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da mão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dos egípcios e fazê-los sair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dessa terra para 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uma terra boa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 espaçosa</a:t>
            </a:r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terra 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onde corre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leite e </a:t>
            </a:r>
            <a:r>
              <a:rPr lang="pt-B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mel 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</a:t>
            </a:r>
            <a:r>
              <a:rPr lang="pt-BR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</a:t>
            </a: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3,7-8a).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02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-108520" y="-171400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087216" y="692696"/>
            <a:ext cx="6805264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Abraão acolhe e alimenta (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Gn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18);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Maná no deserto (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16);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Fartura da Terra Prometida, onde “corre leite e mel” (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33,3);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viúva de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Sarepta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gasta suas últimas provisões para alimentar o profeta (1Rs 17,8ss);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Os profetas denunciam a falta de cuidado e responsabilidade por aqueles que não têm o que comer (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Am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6,1-6;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Ez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34) enquanto anunciam a fartura (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Is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55,1-3)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6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-108520" y="-171400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087216" y="692696"/>
            <a:ext cx="6949280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Os livros sapienciais continuam em coerência (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Sr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4,1-6; 34,25-27);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Jesus, em sua ação, privilegia os famintos, na oração ensina a pedir “o pão nosso de cada dia” (cf.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6,9-13);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Jesus se identifica com o pão e o torna sinal de salvação (cf.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Jo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6);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Nas primeiras comunidades, a partilha do pão é sinal eloquente do perfeito seguimento de Jesus (cf. At 2,42-46);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Culminando em 1 Cor 11, na relação entre fome e Eucaristia.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1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215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66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Preparando a</a:t>
            </a:r>
            <a: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/>
            </a:r>
            <a:b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</a:br>
            <a: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Leitura </a:t>
            </a:r>
            <a:r>
              <a:rPr lang="pt-BR" sz="6600" b="1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Orante</a:t>
            </a:r>
            <a: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/>
            </a:r>
            <a:b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</a:br>
            <a:r>
              <a:rPr lang="pt-BR" sz="6600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de</a:t>
            </a:r>
            <a: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 </a:t>
            </a:r>
            <a:r>
              <a:rPr lang="pt-BR" sz="6600" b="1" dirty="0" err="1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Mt</a:t>
            </a:r>
            <a:r>
              <a:rPr lang="pt-BR" sz="6600" b="1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 14,13-21</a:t>
            </a:r>
          </a:p>
        </p:txBody>
      </p:sp>
    </p:spTree>
    <p:extLst>
      <p:ext uri="{BB962C8B-B14F-4D97-AF65-F5344CB8AC3E}">
        <p14:creationId xmlns:p14="http://schemas.microsoft.com/office/powerpoint/2010/main" val="114040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É a 3ª vez que a fome é tema da CF: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pic>
        <p:nvPicPr>
          <p:cNvPr id="6" name="Picture 4" descr="CAMPANHA DA FRATERNIDADE 19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142924" cy="51845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95536" y="1445175"/>
            <a:ext cx="3960440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1ª vez foi em 1975, 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com o tema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‘Fraternidade é repartir’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e o lema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‘Repartir o pão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’, no clima do Ano Eucarístico que precedeu o </a:t>
            </a:r>
            <a:r>
              <a:rPr lang="pt-B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CEN de </a:t>
            </a:r>
            <a:r>
              <a:rPr lang="pt-BR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Manaus, com o mesmo tema e lema e desejava intensificar a vivência da Eucaristia em nosso povo. </a:t>
            </a:r>
          </a:p>
        </p:txBody>
      </p:sp>
    </p:spTree>
    <p:extLst>
      <p:ext uri="{BB962C8B-B14F-4D97-AF65-F5344CB8AC3E}">
        <p14:creationId xmlns:p14="http://schemas.microsoft.com/office/powerpoint/2010/main" val="173394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6948264" y="-99392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5496" y="836712"/>
            <a:ext cx="6949280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Evangelho de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foi escrito na Síria, em torno do ano 80 d.C., com o objetivo de demonstrar a amplitude do projeto de salvação de Jesus, capaz de abarcar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judeus-cristãos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e pagãos-cristãos;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foco de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está mais no ensinamento do que na ação de Jesus;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é um grande aliado da expansão cristã, ajudando a desenvolver um conjunto de costumes e valores relacionados à misericórdia e à solidariedade com os pobres;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2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6948264" y="-99392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5496" y="836712"/>
            <a:ext cx="6949280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Seguindo o AT,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ensina que o amor a Deus deve ser traduzido em amor ao órfão, à viúva e ao estrangeiro;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testemunho cristão ensinará ao mundo pagão que a solidariedade que nasce da misericórdia não é responsabilidade de uns poucos ricos, mas compromisso de todos;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Os 4 evangelhos contam 6 vezes o milagre da alimentação da multidão: Mc 6,30-56; 8,1-9; </a:t>
            </a:r>
            <a:r>
              <a:rPr lang="pt-B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14,13-21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; 15,32-39;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Lc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9,10-17 e 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Jo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6, 1-15.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2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6948264" y="-99392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5496" y="1052736"/>
            <a:ext cx="6949280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moldura do texto (</a:t>
            </a:r>
            <a:r>
              <a:rPr lang="pt-BR" sz="3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Mt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14,13-21) é de angústia: antes, Jesus ouve as notícias a respeito da morte de João Batista, constata a perseguição e deseja retirar-se para um lugar em que pudesse estar sozinho. Ao final, Jesus consegue realizar o seu desejo. No entanto, o que acontece entre a intenção inicial e a sua concretização revela a urgência que se apresenta ao seu ministério, colocando em segundo lugar a sua angústia;</a:t>
            </a:r>
          </a:p>
          <a:p>
            <a:pPr>
              <a:buFont typeface="Wingdings" pitchFamily="2" charset="2"/>
              <a:buChar char="ü"/>
            </a:pP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71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y Journal Powerpoint Templates - Education, Orange, Silver, White - Fre… |  Ppt slide background, Powerpoint background free, Background for powerpoint  presentation">
            <a:extLst>
              <a:ext uri="{FF2B5EF4-FFF2-40B4-BE49-F238E27FC236}">
                <a16:creationId xmlns:a16="http://schemas.microsoft.com/office/drawing/2014/main" xmlns="" id="{D6457670-1794-20A5-58DF-4ED77405F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53"/>
          <a:stretch/>
        </p:blipFill>
        <p:spPr bwMode="auto">
          <a:xfrm>
            <a:off x="6948264" y="-99392"/>
            <a:ext cx="2195736" cy="7128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5496" y="764704"/>
            <a:ext cx="7128792" cy="568863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sz="2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Os Evangelhos revelam um povo sobrecarregado de dívidas e fome, atormentado pela paralisia física e social e, em geral, desesperado com as circunstâncias vividas e isso se deve à condição de pobreza estrutural da Palestina do séc. I, causada especialmente por uma sede de desenvolvimento que não levou em consideração o empobrecimento de uma parcela da população. Os camponeses não tinham condições de arcar com a alta carga tributária imposta pelo Império Romano;</a:t>
            </a:r>
          </a:p>
          <a:p>
            <a:pPr>
              <a:buFont typeface="Wingdings" pitchFamily="2" charset="2"/>
              <a:buChar char="ü"/>
            </a:pPr>
            <a:endParaRPr lang="pt-BR" sz="2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53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215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4008" y="2420888"/>
            <a:ext cx="4114800" cy="1008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6600" b="1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LEITURA</a:t>
            </a:r>
            <a:endParaRPr lang="pt-BR" sz="66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923928" y="3140968"/>
            <a:ext cx="5144343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800" b="1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</a:effectLst>
                <a:latin typeface="Cambria" pitchFamily="18" charset="0"/>
                <a:ea typeface="Cambria" pitchFamily="18" charset="0"/>
                <a:cs typeface="+mn-cs"/>
              </a:rPr>
              <a:t>O que o texto diz?</a:t>
            </a:r>
            <a:endParaRPr lang="pt-BR" sz="48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</a:effectLst>
              <a:latin typeface="Cambria" pitchFamily="18" charset="0"/>
              <a:ea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7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dc818b65-43c9-409a-abf3-004b0e23d3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76401"/>
            <a:ext cx="9185303" cy="616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70A9DC9C-04B0-463D-B85F-3A6841D97F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2C070E"/>
              </a:clrFrom>
              <a:clrTo>
                <a:srgbClr val="2C07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r="16493" b="3"/>
          <a:stretch/>
        </p:blipFill>
        <p:spPr>
          <a:xfrm>
            <a:off x="8460432" y="6070391"/>
            <a:ext cx="960041" cy="82383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Track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6834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8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0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215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35896" y="2348880"/>
            <a:ext cx="4991943" cy="1008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6600" b="1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MEDITAÇÃO</a:t>
            </a:r>
            <a:endParaRPr lang="pt-BR" sz="66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915816" y="3068960"/>
            <a:ext cx="619268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pt-BR" sz="4800" b="1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</a:effectLst>
                <a:latin typeface="Cambria" pitchFamily="18" charset="0"/>
                <a:ea typeface="Cambria" pitchFamily="18" charset="0"/>
                <a:cs typeface="+mn-cs"/>
              </a:rPr>
              <a:t>O que o texto me diz?</a:t>
            </a:r>
            <a:endParaRPr lang="pt-BR" sz="48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</a:effectLst>
              <a:latin typeface="Cambria" pitchFamily="18" charset="0"/>
              <a:ea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720080"/>
            <a:ext cx="8229600" cy="602128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No coração de Jesus não há lugar para a indiferença;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Jesus deixa cada vez mais clara a natureza do seu messianismo, diferente e até oposta ao nacionalismo triunfalista da época;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“Jesus encheu-se de compaixão”;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“Curou os que estavam enfermos”;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Os discípulos querem despedir as multidões. Eles ainda não compreenderam a lógica da partilha;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“Jesus, porém, lhes disse: ‘Eles não precisam ir embora. Dai-lhes vós mesmos de comer’”. </a:t>
            </a:r>
            <a:r>
              <a:rPr lang="pt-BR" sz="30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Este é o maior ensinamento de Jesus neste texto!</a:t>
            </a:r>
            <a:endParaRPr lang="pt-BR" sz="3000" b="1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7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08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Os discípulos são realistas. O que eles têm é pouco, insuficiente para todos;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Jesus pede </a:t>
            </a:r>
            <a:r>
              <a:rPr lang="pt-BR" sz="30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tudo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o que têm, ainda que seja pouco: o pouco que cada um possui deve ser colocado a serviço de todos e, assim, o que é pouco se torna muito;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Jesus encarrega seus discípulos com a responsabilidade de curar a fome, através da partilha;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Porém, tudo deve passar por Jesus que toma, abençoa, parte e entrega... Tudo passa pela Eucaristia;</a:t>
            </a:r>
            <a:endParaRPr lang="pt-BR" sz="30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17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60212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A abundância é gerada quando ninguém considera somente seu o que possui, mas oferece, como dom, às necessidades do próximo. No final, ainda sobra, mas é tudo recolhido, pois os dons de Deus não podem ser desperdiçados;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Quando se põe em prática o ensinamento de Jesus, os resultados são surpreendentes: 7 x 5.000;</a:t>
            </a:r>
          </a:p>
          <a:p>
            <a:pPr>
              <a:buFont typeface="Wingdings" pitchFamily="2" charset="2"/>
              <a:buChar char="ü"/>
            </a:pPr>
            <a:r>
              <a:rPr lang="pt-BR" sz="30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 comunidade cristã de ontem e de hoje tem responsabilidade na forma como o mundo se constrói.</a:t>
            </a:r>
            <a:endParaRPr lang="pt-BR" sz="30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0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É a 3ª vez que a fome é tema da CF: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869553" y="1268760"/>
            <a:ext cx="3950919" cy="51521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2ª vez foi em 1985, </a:t>
            </a:r>
            <a:r>
              <a:rPr lang="pt-B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outro Ano Eucarístico, desta vez em preparação para o Congresso Eucarístico </a:t>
            </a:r>
            <a:r>
              <a:rPr lang="pt-BR" sz="3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Nacional de </a:t>
            </a:r>
            <a:r>
              <a:rPr lang="pt-B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Aparecida, com o lema </a:t>
            </a:r>
            <a:r>
              <a:rPr lang="pt-BR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‘Pão para quem tem fome’</a:t>
            </a:r>
            <a:r>
              <a:rPr lang="pt-BR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</a:t>
            </a:r>
          </a:p>
        </p:txBody>
      </p:sp>
      <p:pic>
        <p:nvPicPr>
          <p:cNvPr id="8" name="Picture 2" descr="CAMPANHA DA FRATERNIDADE 19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75" y="1412776"/>
            <a:ext cx="4142925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489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215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4048" y="2420888"/>
            <a:ext cx="4114800" cy="1008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6600" b="1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ORAÇÃO</a:t>
            </a:r>
            <a:endParaRPr lang="pt-BR" sz="66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635896" y="3933056"/>
            <a:ext cx="5144343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pt-BR" sz="4800" b="1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</a:effectLst>
                <a:latin typeface="Cambria" pitchFamily="18" charset="0"/>
                <a:ea typeface="Cambria" pitchFamily="18" charset="0"/>
                <a:cs typeface="+mn-cs"/>
              </a:rPr>
              <a:t>O que o texto me faz dizer ao Senhor?</a:t>
            </a:r>
            <a:endParaRPr lang="pt-BR" sz="48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</a:effectLst>
              <a:latin typeface="Cambria" pitchFamily="18" charset="0"/>
              <a:ea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16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60932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Pai 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bondade, ao 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ver a multidão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faminta, vosso 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Filho se encheu de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compaixão, abençoou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repartiu cinco pães e dois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peixes e 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nos ensinou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: “</a:t>
            </a:r>
            <a:r>
              <a:rPr lang="pt-BR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dai-lhes vós mesmos de comer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”.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Confiantes na ação do Espírito Santo, nós vos pedimos: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inspirai-nos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sonho de um mundo novo, de diálogo, justiça, igualdade e paz;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ajudai-nos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promover uma sociedade mais solidária, sem fome, pobreza, violência e guerra; 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livrai-nos </a:t>
            </a: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do pecado da indiferença com a vida.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Que Maria, nossa Mãe, interceda por nós para acolhermos Jesus Cristo em cada pessoa, sobretudo nas abandonadas, esquecidas e famintas. Amém!</a:t>
            </a:r>
            <a:endParaRPr lang="pt-BR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5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2215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8369" y="2132856"/>
            <a:ext cx="6720135" cy="10081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6600" b="1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+mn-cs"/>
              </a:rPr>
              <a:t>CONTEMPLAÇÃO</a:t>
            </a:r>
            <a:endParaRPr lang="pt-BR" sz="66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  <a:cs typeface="+mn-cs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275856" y="3645024"/>
            <a:ext cx="5648399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pt-BR" sz="4800" b="1" dirty="0" smtClean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accent3">
                      <a:lumMod val="40000"/>
                      <a:lumOff val="60000"/>
                      <a:alpha val="60000"/>
                    </a:schemeClr>
                  </a:glow>
                </a:effectLst>
                <a:latin typeface="Cambria" pitchFamily="18" charset="0"/>
                <a:ea typeface="Cambria" pitchFamily="18" charset="0"/>
                <a:cs typeface="+mn-cs"/>
              </a:rPr>
              <a:t>O que o texto me faz fazer de concreto?</a:t>
            </a:r>
            <a:endParaRPr lang="pt-BR" sz="4800" b="1" dirty="0">
              <a:solidFill>
                <a:schemeClr val="accent3">
                  <a:lumMod val="75000"/>
                </a:schemeClr>
              </a:solidFill>
              <a:effectLst>
                <a:glow rad="101600">
                  <a:schemeClr val="accent3">
                    <a:lumMod val="40000"/>
                    <a:lumOff val="60000"/>
                    <a:alpha val="60000"/>
                  </a:schemeClr>
                </a:glow>
              </a:effectLst>
              <a:latin typeface="Cambria" pitchFamily="18" charset="0"/>
              <a:ea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8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302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Que atitudes eu preciso assumir, eu preciso mudar em minha vida, eu preciso abolir da minha vida para corresponder melhor à ordem de Jesus: “Dai-lhes vós mesmos de comer”?</a:t>
            </a:r>
            <a:endParaRPr lang="pt-BR" sz="36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467544" y="3645024"/>
            <a:ext cx="8229600" cy="3024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36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Que atitudes nós precisamos assumir, nós precisamos mudar em nossa vida, nós precisamos abolir da nossa vida para correspondermos melhor à ordem de Jesus: “Dai-lhes vós mesmos de comer”?</a:t>
            </a:r>
            <a:endParaRPr lang="pt-BR" sz="36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ão João Crisóstomo « Santos « Frases de Sa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751" y="0"/>
            <a:ext cx="983626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88640"/>
            <a:ext cx="5616624" cy="6120680"/>
          </a:xfrm>
        </p:spPr>
        <p:txBody>
          <a:bodyPr numCol="1" spcCol="360000">
            <a:noAutofit/>
          </a:bodyPr>
          <a:lstStyle/>
          <a:p>
            <a:pPr marL="0" indent="0" algn="ctr">
              <a:buNone/>
            </a:pP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“Queres honrar o Corpo de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Cristo? Então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não o desprezes nos seus membros, isto é, nos pobres que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não têm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que vestir, nem o honres no templo com vestes de seda,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enquanto o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abandonas lá fora ao frio e à nudez. Aquele que disse: ‘Isto é o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Meu Corpo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’ (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26,26), e o realizou ao dizê-lo, é o mesmo que disse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: ‘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Porque tive fome e não me destes de comer’ (cf. 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25,42); e também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: ‘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Sempre que deixastes de fazer isto a um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destes pequeninos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, foi a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mim que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o deixastes de fazer’ (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25,45).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(...)</a:t>
            </a:r>
            <a:endParaRPr lang="pt-BR" sz="28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27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ão João Crisóstomo « Santos « Frases de San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751" y="0"/>
            <a:ext cx="983626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620688"/>
            <a:ext cx="5616624" cy="5904656"/>
          </a:xfrm>
        </p:spPr>
        <p:txBody>
          <a:bodyPr numCol="1" spcCol="360000">
            <a:noAutofit/>
          </a:bodyPr>
          <a:lstStyle/>
          <a:p>
            <a:pPr marL="0" indent="0" algn="ctr">
              <a:buNone/>
            </a:pP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Que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proveito resulta de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 mesa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de Cristo estar coberta de taças de ouro, se ele morre de fome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na pessoa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dos pobres? Sacia primeiro o faminto, e depois adornarás o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seu altar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com o que sobrar. Fazes um cálice de ouro e não dás ‘um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copo de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água fresca’? (</a:t>
            </a:r>
            <a:r>
              <a:rPr lang="pt-BR" sz="28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10,42). (...)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Por conseguinte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, enquanto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adornas a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casa do Senhor, não deixes o teu irmão na miséria, pois ele é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um templo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 de todos o mais precioso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” (São João </a:t>
            </a:r>
            <a:r>
              <a:rPr lang="pt-BR" sz="28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Crisóstomo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, séc. IV).</a:t>
            </a:r>
            <a:endParaRPr lang="pt-BR" sz="28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-27384"/>
            <a:ext cx="12601400" cy="777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3528" y="260648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“Precisamente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em virtude do mistério que celebramos, é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preciso denunciar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as circunstâncias que estão em contraste com a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dignidade do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homem, pelo qual Cristo derramou o seu sangue,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afirmando assim o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alto valor de cada pessoa” 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(</a:t>
            </a:r>
            <a:r>
              <a:rPr lang="pt-BR" sz="28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Exort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pt-BR" sz="28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Apost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 </a:t>
            </a:r>
            <a:r>
              <a:rPr lang="pt-BR" sz="2800" i="1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Sacramentum</a:t>
            </a:r>
            <a:r>
              <a:rPr lang="pt-BR" sz="2800" i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pt-BR" sz="2800" i="1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Caritatis</a:t>
            </a:r>
            <a:r>
              <a:rPr lang="pt-BR" sz="2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pt-BR" sz="28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n. 89).</a:t>
            </a:r>
          </a:p>
        </p:txBody>
      </p:sp>
    </p:spTree>
    <p:extLst>
      <p:ext uri="{BB962C8B-B14F-4D97-AF65-F5344CB8AC3E}">
        <p14:creationId xmlns:p14="http://schemas.microsoft.com/office/powerpoint/2010/main" val="31110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0"/>
            <a:ext cx="12233259" cy="688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2339752" y="257735"/>
            <a:ext cx="684076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“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É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nocivo e ideológico também o erro das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pessoas que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vivem suspeitando do compromisso social dos outros,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considerando-o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algo de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superficial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mundano, secularizado, </a:t>
            </a:r>
            <a:r>
              <a:rPr lang="pt-B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imanentista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comunista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populista; ou então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relativizam-no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como se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houvesse outras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coisas mais importantes, como se interessasse apenas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uma determinada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ética ou um arrazoado que eles defendem. A defesa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do inocente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nascituro, por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exemplo, deve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ser clara,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firme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apaixonada, porque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nesse caso está em jogo a dignidade da vida humana,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sempre sagrada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e exige-o o amor por toda a pessoa, </a:t>
            </a:r>
            <a:r>
              <a:rPr lang="pt-B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independente-mente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do seu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desenvolvimento. Mas igualmente sagrada é a vida dos pobres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que já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nasceram e se debatem na miséria, no abandono, na exclusão,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no tráfico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 pessoas, na eutanásia encoberta de doentes e idosos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privados de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cuidados, nas novas formas de escravatura e em todas as formas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 descarte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 Não podemos propor-nos um ideal de santidade que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ignore a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injustiça deste mundo, onde alguns festejam, gastam folgadamente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 reduzem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sua vida às novidades do consumo, ao mesmo tempo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que outros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se limitam a olhar de fora enquanto a sua vida passa e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termina miseravelmente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”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(</a:t>
            </a:r>
            <a:r>
              <a:rPr lang="pt-B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Exort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 </a:t>
            </a:r>
            <a:r>
              <a:rPr lang="pt-B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Apost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. </a:t>
            </a:r>
            <a:r>
              <a:rPr lang="pt-BR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Gaudete</a:t>
            </a:r>
            <a:r>
              <a:rPr lang="pt-B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et </a:t>
            </a:r>
            <a:r>
              <a:rPr lang="pt-BR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Exultate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</a:t>
            </a:r>
            <a:r>
              <a: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n. </a:t>
            </a:r>
            <a:r>
              <a:rPr lang="pt-B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101).</a:t>
            </a:r>
            <a:endParaRPr lang="pt-B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me ainda é realidade para milhões de pessoas no mundo - Notícias - R7 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136" y="1"/>
            <a:ext cx="12592800" cy="686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3068960"/>
            <a:ext cx="4680520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3</a:t>
            </a:r>
            <a:r>
              <a:rPr lang="pt-BR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º Passo:</a:t>
            </a:r>
          </a:p>
          <a:p>
            <a:pPr marL="0" indent="0">
              <a:buNone/>
            </a:pPr>
            <a:r>
              <a:rPr lang="pt-BR" sz="4400" cap="small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Agir para transformar a realidade da fome</a:t>
            </a:r>
            <a:endParaRPr lang="pt-BR" sz="44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355060" y="3100492"/>
            <a:ext cx="4680520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3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º Passo:</a:t>
            </a:r>
          </a:p>
          <a:p>
            <a:pPr marL="0" indent="0">
              <a:buFont typeface="Arial" pitchFamily="34" charset="0"/>
              <a:buNone/>
            </a:pPr>
            <a:r>
              <a:rPr lang="pt-BR" sz="4400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Agir para transformar a realidade da fome</a:t>
            </a:r>
            <a:endParaRPr lang="pt-B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2" t="14808" r="13317" b="15469"/>
          <a:stretch/>
        </p:blipFill>
        <p:spPr bwMode="auto">
          <a:xfrm>
            <a:off x="5711449" y="5121348"/>
            <a:ext cx="153600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Relembre todas as 50 Campanhas da Fraternidade da CNBB – Jovens Conectados  – Comissão Episcopal Pastoral para a Juventude – CNBB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C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65" y="5157352"/>
            <a:ext cx="1429007" cy="1440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69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68960"/>
            <a:ext cx="8229600" cy="1143000"/>
          </a:xfrm>
        </p:spPr>
        <p:txBody>
          <a:bodyPr>
            <a:noAutofit/>
          </a:bodyPr>
          <a:lstStyle/>
          <a:p>
            <a:r>
              <a:rPr lang="pt-BR" sz="25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 caridade não pode morrer entre nós cristãos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 Ela é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o nosso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distintivo. Se não tiver amor, não vale de nada (cf. 1Cor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13,3) tudo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o que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fizermos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. E o amor-caridade (</a:t>
            </a:r>
            <a:r>
              <a:rPr lang="pt-BR" sz="2500" i="1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agape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) nasce da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experiência primeira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de sermos amados radicalmente pelo próprio Deus. “De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tal modo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Deus amou o mundo, que deu o seu Filho Unigênito, para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que todo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o que nele crer não pereça, mas tenha a vida eterna” ( </a:t>
            </a:r>
            <a:r>
              <a:rPr lang="pt-BR" sz="25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Jo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3,16).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 transborda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em nós, quando somos capazes de amar sem esperar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nada em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troca: “pois </a:t>
            </a:r>
            <a:r>
              <a:rPr lang="pt-BR" sz="25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eu estava com fome, e me destes de comer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;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estava com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sede, e me destes de beber; eu era forasteiro, e me recebestes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em casa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; estava nu, e me vestistes; doente,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e cuidastes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de mim; na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prisão, e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viestes até mim” (</a:t>
            </a:r>
            <a:r>
              <a:rPr lang="pt-BR" sz="2500" dirty="0" err="1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25,35-36). O agir da CF 2023 se situa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no horizonte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das obras de misericórdia, pelas quais seremos julgados </a:t>
            </a:r>
            <a:r>
              <a:rPr lang="pt-BR" sz="25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no último </a:t>
            </a:r>
            <a:r>
              <a:rPr lang="pt-BR" sz="2500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dia.</a:t>
            </a:r>
          </a:p>
        </p:txBody>
      </p:sp>
    </p:spTree>
    <p:extLst>
      <p:ext uri="{BB962C8B-B14F-4D97-AF65-F5344CB8AC3E}">
        <p14:creationId xmlns:p14="http://schemas.microsoft.com/office/powerpoint/2010/main" val="24753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620688"/>
            <a:ext cx="8496944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É a 3ª vez que a fome é tema da CF: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95536" y="1345421"/>
            <a:ext cx="4104456" cy="5256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Agora</a:t>
            </a:r>
            <a:r>
              <a:rPr 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, em 2023, logo depois do 18º </a:t>
            </a:r>
            <a:r>
              <a:rPr lang="pt-BR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CEN, </a:t>
            </a:r>
            <a:r>
              <a:rPr 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realizado em Recife, de 11 a 15 de novembro de 2022, sob o tema ‘Pão em todas as mesas’, a Igreja no Brasil enfrenta pela </a:t>
            </a:r>
            <a:r>
              <a:rPr lang="pt-BR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3ª vez </a:t>
            </a:r>
            <a:r>
              <a:rPr lang="pt-BR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flagelo da </a:t>
            </a:r>
            <a:r>
              <a:rPr lang="pt-BR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fome. </a:t>
            </a:r>
            <a:endParaRPr lang="pt-BR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512" y="1345420"/>
            <a:ext cx="3884944" cy="51799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82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728192"/>
          </a:xfrm>
        </p:spPr>
        <p:txBody>
          <a:bodyPr>
            <a:noAutofit/>
          </a:bodyPr>
          <a:lstStyle/>
          <a:p>
            <a:pPr algn="l"/>
            <a:r>
              <a:rPr lang="pt-BR" sz="30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Nossa ação deve contemplar três níveis:</a:t>
            </a:r>
            <a:br>
              <a:rPr lang="pt-BR" sz="30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assistencial,</a:t>
            </a:r>
            <a:b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promocional e</a:t>
            </a:r>
            <a:b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sociopolítico.</a:t>
            </a:r>
            <a:b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endParaRPr lang="pt-BR" sz="30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Divisa 2"/>
          <p:cNvSpPr/>
          <p:nvPr/>
        </p:nvSpPr>
        <p:spPr>
          <a:xfrm>
            <a:off x="5148064" y="1628800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Divisa 3"/>
          <p:cNvSpPr/>
          <p:nvPr/>
        </p:nvSpPr>
        <p:spPr>
          <a:xfrm>
            <a:off x="5868144" y="1628800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Divisa 4"/>
          <p:cNvSpPr/>
          <p:nvPr/>
        </p:nvSpPr>
        <p:spPr>
          <a:xfrm>
            <a:off x="6588224" y="1628800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Divisa 7"/>
          <p:cNvSpPr/>
          <p:nvPr/>
        </p:nvSpPr>
        <p:spPr>
          <a:xfrm>
            <a:off x="5220072" y="4653136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Divisa 8"/>
          <p:cNvSpPr/>
          <p:nvPr/>
        </p:nvSpPr>
        <p:spPr>
          <a:xfrm>
            <a:off x="5940152" y="4653136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Divisa 9"/>
          <p:cNvSpPr/>
          <p:nvPr/>
        </p:nvSpPr>
        <p:spPr>
          <a:xfrm>
            <a:off x="6660232" y="4653136"/>
            <a:ext cx="1152128" cy="1152128"/>
          </a:xfrm>
          <a:prstGeom prst="chevr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546142" y="3717032"/>
            <a:ext cx="8229600" cy="2393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0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30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1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1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É preciso empenho</a:t>
            </a: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/>
            </a:r>
            <a:b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pessoal,</a:t>
            </a:r>
            <a:b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comunitário-eclesial e</a:t>
            </a:r>
            <a:b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- sociopolítico</a:t>
            </a:r>
            <a:b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</a:br>
            <a:r>
              <a:rPr lang="pt-BR" sz="30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para superar a fome em nosso País.</a:t>
            </a:r>
            <a:endParaRPr lang="pt-BR" sz="30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0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roximando-Se de Deus - Igreja de Deus Sociedade Missionária Mund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3059832" y="620688"/>
            <a:ext cx="4824536" cy="1872208"/>
          </a:xfrm>
        </p:spPr>
        <p:txBody>
          <a:bodyPr numCol="1" spcCol="360000">
            <a:noAutofit/>
          </a:bodyPr>
          <a:lstStyle/>
          <a:p>
            <a:pPr marL="265113" lvl="0" indent="-265113" algn="ctr">
              <a:buFont typeface="+mj-lt"/>
              <a:buAutoNum type="arabicPeriod"/>
            </a:pPr>
            <a:r>
              <a:rPr lang="pt-BR" sz="5400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 Propostas </a:t>
            </a:r>
            <a:r>
              <a:rPr lang="pt-BR" sz="540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de ação </a:t>
            </a:r>
            <a:r>
              <a:rPr lang="pt-BR" sz="5400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pessoal</a:t>
            </a:r>
            <a:endParaRPr lang="pt-BR" sz="5400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3">
                    <a:lumMod val="75000"/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755576" y="5661248"/>
            <a:ext cx="7632848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O que eu posso fazer?</a:t>
            </a:r>
            <a:endParaRPr lang="pt-BR" sz="4400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3">
                    <a:lumMod val="75000"/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568952" cy="5544616"/>
          </a:xfrm>
        </p:spPr>
        <p:txBody>
          <a:bodyPr>
            <a:noAutofit/>
          </a:bodyPr>
          <a:lstStyle/>
          <a:p>
            <a:pPr algn="l"/>
            <a:r>
              <a:rPr lang="pt-BR" sz="1650" dirty="0"/>
              <a:t>1. </a:t>
            </a:r>
            <a:r>
              <a:rPr lang="pt-BR" sz="1650" b="1" dirty="0"/>
              <a:t>Partilhar </a:t>
            </a:r>
            <a:r>
              <a:rPr lang="pt-BR" sz="1650" dirty="0"/>
              <a:t>do muito ou do pouco que se tem com aqueles </a:t>
            </a:r>
            <a:r>
              <a:rPr lang="pt-BR" sz="1650" dirty="0" smtClean="0"/>
              <a:t>que mais </a:t>
            </a:r>
            <a:r>
              <a:rPr lang="pt-BR" sz="1650" dirty="0"/>
              <a:t>necessitam;</a:t>
            </a:r>
            <a:br>
              <a:rPr lang="pt-BR" sz="1650" dirty="0"/>
            </a:br>
            <a:r>
              <a:rPr lang="pt-BR" sz="1650" dirty="0"/>
              <a:t>2. </a:t>
            </a:r>
            <a:r>
              <a:rPr lang="pt-BR" sz="1650" b="1" dirty="0"/>
              <a:t>Praticar </a:t>
            </a:r>
            <a:r>
              <a:rPr lang="pt-BR" sz="1650" dirty="0"/>
              <a:t>a partilha na família, na escola, no trabalho etc.;</a:t>
            </a:r>
            <a:br>
              <a:rPr lang="pt-BR" sz="1650" dirty="0"/>
            </a:br>
            <a:r>
              <a:rPr lang="pt-BR" sz="1650" dirty="0"/>
              <a:t>3. </a:t>
            </a:r>
            <a:r>
              <a:rPr lang="pt-BR" sz="1650" b="1" dirty="0"/>
              <a:t>Jejuar </a:t>
            </a:r>
            <a:r>
              <a:rPr lang="pt-BR" sz="1650" dirty="0"/>
              <a:t>em atitude solidária com aqueles que pela miséria </a:t>
            </a:r>
            <a:r>
              <a:rPr lang="pt-BR" sz="1650" dirty="0" smtClean="0"/>
              <a:t>são obrigados </a:t>
            </a:r>
            <a:r>
              <a:rPr lang="pt-BR" sz="1650" dirty="0"/>
              <a:t>ao jejum;</a:t>
            </a:r>
            <a:br>
              <a:rPr lang="pt-BR" sz="1650" dirty="0"/>
            </a:br>
            <a:r>
              <a:rPr lang="pt-BR" sz="1650" dirty="0"/>
              <a:t>4. </a:t>
            </a:r>
            <a:r>
              <a:rPr lang="pt-BR" sz="1650" b="1" dirty="0"/>
              <a:t>Converter </a:t>
            </a:r>
            <a:r>
              <a:rPr lang="pt-BR" sz="1650" dirty="0"/>
              <a:t>o resultado do seu jejum e da sua penitência </a:t>
            </a:r>
            <a:r>
              <a:rPr lang="pt-BR" sz="1650" dirty="0" smtClean="0"/>
              <a:t>quaresmal  também </a:t>
            </a:r>
            <a:r>
              <a:rPr lang="pt-BR" sz="1650" dirty="0"/>
              <a:t>em alimento para quem precisa</a:t>
            </a:r>
            <a:r>
              <a:rPr lang="pt-BR" sz="1650" dirty="0" smtClean="0"/>
              <a:t>;</a:t>
            </a:r>
            <a:br>
              <a:rPr lang="pt-BR" sz="1650" dirty="0" smtClean="0"/>
            </a:br>
            <a:r>
              <a:rPr lang="pt-BR" sz="1650" dirty="0"/>
              <a:t>5. </a:t>
            </a:r>
            <a:r>
              <a:rPr lang="pt-BR" sz="1650" b="1" dirty="0"/>
              <a:t>Questionar </a:t>
            </a:r>
            <a:r>
              <a:rPr lang="pt-BR" sz="1650" dirty="0"/>
              <a:t>o próprio estilo de vida e de alimentação;</a:t>
            </a:r>
            <a:br>
              <a:rPr lang="pt-BR" sz="1650" dirty="0"/>
            </a:br>
            <a:r>
              <a:rPr lang="pt-BR" sz="1650" dirty="0"/>
              <a:t>6. </a:t>
            </a:r>
            <a:r>
              <a:rPr lang="pt-BR" sz="1650" b="1" dirty="0"/>
              <a:t>Ser </a:t>
            </a:r>
            <a:r>
              <a:rPr lang="pt-BR" sz="1650" dirty="0"/>
              <a:t>solidário(a) com os que passam fome aguda – jamais </a:t>
            </a:r>
            <a:r>
              <a:rPr lang="pt-BR" sz="1650" dirty="0" smtClean="0"/>
              <a:t>renunciar à </a:t>
            </a:r>
            <a:r>
              <a:rPr lang="pt-BR" sz="1650" dirty="0"/>
              <a:t>solidariedade;</a:t>
            </a:r>
            <a:br>
              <a:rPr lang="pt-BR" sz="1650" dirty="0"/>
            </a:br>
            <a:r>
              <a:rPr lang="pt-BR" sz="1650" dirty="0"/>
              <a:t>7. </a:t>
            </a:r>
            <a:r>
              <a:rPr lang="pt-BR" sz="1650" b="1" dirty="0"/>
              <a:t>Colaborar </a:t>
            </a:r>
            <a:r>
              <a:rPr lang="pt-BR" sz="1650" dirty="0"/>
              <a:t>nas campanhas de arrecadação de alimentos de </a:t>
            </a:r>
            <a:r>
              <a:rPr lang="pt-BR" sz="1650" dirty="0" smtClean="0"/>
              <a:t>entidades sérias </a:t>
            </a:r>
            <a:r>
              <a:rPr lang="pt-BR" sz="1650" dirty="0"/>
              <a:t>e transparentes;</a:t>
            </a:r>
            <a:br>
              <a:rPr lang="pt-BR" sz="1650" dirty="0"/>
            </a:br>
            <a:r>
              <a:rPr lang="pt-BR" sz="1650" dirty="0"/>
              <a:t>8. </a:t>
            </a:r>
            <a:r>
              <a:rPr lang="pt-BR" sz="1650" b="1" dirty="0"/>
              <a:t>Abolir </a:t>
            </a:r>
            <a:r>
              <a:rPr lang="pt-BR" sz="1650" dirty="0"/>
              <a:t>o desperdício de alimentos, estabelecendo práticas </a:t>
            </a:r>
            <a:r>
              <a:rPr lang="pt-BR" sz="1650" dirty="0" smtClean="0"/>
              <a:t>de reaproveitamento </a:t>
            </a:r>
            <a:r>
              <a:rPr lang="pt-BR" sz="1650" dirty="0"/>
              <a:t>saudável;</a:t>
            </a:r>
            <a:br>
              <a:rPr lang="pt-BR" sz="1650" dirty="0"/>
            </a:br>
            <a:r>
              <a:rPr lang="pt-BR" sz="1650" dirty="0"/>
              <a:t>9. </a:t>
            </a:r>
            <a:r>
              <a:rPr lang="pt-BR" sz="1650" b="1" dirty="0"/>
              <a:t>Realizar </a:t>
            </a:r>
            <a:r>
              <a:rPr lang="pt-BR" sz="1650" dirty="0"/>
              <a:t>uma doação </a:t>
            </a:r>
            <a:r>
              <a:rPr lang="pt-BR" sz="1650" dirty="0" smtClean="0"/>
              <a:t>significativa </a:t>
            </a:r>
            <a:r>
              <a:rPr lang="pt-BR" sz="1650" dirty="0"/>
              <a:t>para a Coleta Nacional </a:t>
            </a:r>
            <a:r>
              <a:rPr lang="pt-BR" sz="1650" dirty="0" smtClean="0"/>
              <a:t>da Solidariedade</a:t>
            </a:r>
            <a:r>
              <a:rPr lang="pt-BR" sz="1650" dirty="0"/>
              <a:t>, no Domingo de Ramos;</a:t>
            </a:r>
            <a:br>
              <a:rPr lang="pt-BR" sz="1650" dirty="0"/>
            </a:br>
            <a:r>
              <a:rPr lang="pt-BR" sz="1650" dirty="0"/>
              <a:t>10. </a:t>
            </a:r>
            <a:r>
              <a:rPr lang="pt-BR" sz="1650" b="1" dirty="0"/>
              <a:t>Participar </a:t>
            </a:r>
            <a:r>
              <a:rPr lang="pt-BR" sz="1650" dirty="0"/>
              <a:t>dos conselhos de direitos (humanos, da criança e </a:t>
            </a:r>
            <a:r>
              <a:rPr lang="pt-BR" sz="1650" dirty="0" smtClean="0"/>
              <a:t>do adolescente</a:t>
            </a:r>
            <a:r>
              <a:rPr lang="pt-BR" sz="1650" dirty="0"/>
              <a:t>, da juventude, da pessoa idosa, de saúde...);</a:t>
            </a:r>
            <a:br>
              <a:rPr lang="pt-BR" sz="1650" dirty="0"/>
            </a:br>
            <a:r>
              <a:rPr lang="pt-BR" sz="1650" dirty="0"/>
              <a:t>11. </a:t>
            </a:r>
            <a:r>
              <a:rPr lang="pt-BR" sz="1650" b="1" dirty="0"/>
              <a:t>Praticar </a:t>
            </a:r>
            <a:r>
              <a:rPr lang="pt-BR" sz="1650" dirty="0"/>
              <a:t>o voluntariado;</a:t>
            </a:r>
            <a:br>
              <a:rPr lang="pt-BR" sz="1650" dirty="0"/>
            </a:br>
            <a:r>
              <a:rPr lang="pt-BR" sz="1650" dirty="0"/>
              <a:t>12. </a:t>
            </a:r>
            <a:r>
              <a:rPr lang="pt-BR" sz="1650" b="1" dirty="0"/>
              <a:t>Envolver-se </a:t>
            </a:r>
            <a:r>
              <a:rPr lang="pt-BR" sz="1650" dirty="0"/>
              <a:t>nos trabalhos e nas ações que já existem na </a:t>
            </a:r>
            <a:r>
              <a:rPr lang="pt-BR" sz="1650" dirty="0" smtClean="0"/>
              <a:t>comunidade, como </a:t>
            </a:r>
            <a:r>
              <a:rPr lang="pt-BR" sz="1650" dirty="0"/>
              <a:t>a Sociedade São Vicente de Paulo (SSVP), o </a:t>
            </a:r>
            <a:r>
              <a:rPr lang="pt-BR" sz="1650" dirty="0" smtClean="0"/>
              <a:t>Serviço da </a:t>
            </a:r>
            <a:r>
              <a:rPr lang="pt-BR" sz="1650" dirty="0"/>
              <a:t>Caridade, as Pastorais Sociais, a Caritas etc.;</a:t>
            </a:r>
            <a:br>
              <a:rPr lang="pt-BR" sz="1650" dirty="0"/>
            </a:br>
            <a:r>
              <a:rPr lang="pt-BR" sz="1650" dirty="0"/>
              <a:t>13. </a:t>
            </a:r>
            <a:r>
              <a:rPr lang="pt-BR" sz="1650" b="1" dirty="0"/>
              <a:t>Preparar </a:t>
            </a:r>
            <a:r>
              <a:rPr lang="pt-BR" sz="1650" dirty="0"/>
              <a:t>uma refeição saudável e nutritiva no domingo </a:t>
            </a:r>
            <a:r>
              <a:rPr lang="pt-BR" sz="1650" dirty="0" smtClean="0"/>
              <a:t>de Páscoa </a:t>
            </a:r>
            <a:r>
              <a:rPr lang="pt-BR" sz="1650" dirty="0"/>
              <a:t>e convidar uma família carente</a:t>
            </a:r>
            <a:r>
              <a:rPr lang="pt-BR" sz="1650" b="1" dirty="0"/>
              <a:t>;</a:t>
            </a:r>
            <a:br>
              <a:rPr lang="pt-BR" sz="1650" b="1" dirty="0"/>
            </a:br>
            <a:r>
              <a:rPr lang="pt-BR" sz="1650" dirty="0"/>
              <a:t>14. </a:t>
            </a:r>
            <a:r>
              <a:rPr lang="pt-BR" sz="1650" b="1" dirty="0"/>
              <a:t>Participar </a:t>
            </a:r>
            <a:r>
              <a:rPr lang="pt-BR" sz="1650" dirty="0"/>
              <a:t>mais ativamente das discussões sociais de </a:t>
            </a:r>
            <a:r>
              <a:rPr lang="pt-BR" sz="1650" dirty="0" smtClean="0"/>
              <a:t>políticas públicas</a:t>
            </a:r>
            <a:r>
              <a:rPr lang="pt-BR" sz="1650" dirty="0"/>
              <a:t>;</a:t>
            </a:r>
            <a:br>
              <a:rPr lang="pt-BR" sz="1650" dirty="0"/>
            </a:br>
            <a:r>
              <a:rPr lang="pt-BR" sz="1650" dirty="0"/>
              <a:t>15. </a:t>
            </a:r>
            <a:r>
              <a:rPr lang="pt-BR" sz="1650" b="1" dirty="0"/>
              <a:t>Envolver-se </a:t>
            </a:r>
            <a:r>
              <a:rPr lang="pt-BR" sz="1650" dirty="0"/>
              <a:t>na política com espírito cristão, não lavando as </a:t>
            </a:r>
            <a:r>
              <a:rPr lang="pt-BR" sz="1650" dirty="0" smtClean="0"/>
              <a:t>mãos como </a:t>
            </a:r>
            <a:r>
              <a:rPr lang="pt-BR" sz="1650" dirty="0"/>
              <a:t>Pilatos nem difundindo a ideia errônea de que política </a:t>
            </a:r>
            <a:r>
              <a:rPr lang="pt-BR" sz="1650" dirty="0" smtClean="0"/>
              <a:t>não presta </a:t>
            </a:r>
            <a:r>
              <a:rPr lang="pt-BR" sz="1650" dirty="0"/>
              <a:t>nem é lugar de cristão;</a:t>
            </a:r>
            <a:br>
              <a:rPr lang="pt-BR" sz="1650" dirty="0"/>
            </a:br>
            <a:r>
              <a:rPr lang="pt-BR" sz="1650" dirty="0"/>
              <a:t>16. </a:t>
            </a:r>
            <a:r>
              <a:rPr lang="pt-BR" sz="1650" b="1" dirty="0"/>
              <a:t>Tomar maior conhecimento e envolver-se </a:t>
            </a:r>
            <a:r>
              <a:rPr lang="pt-BR" sz="1650" dirty="0"/>
              <a:t>nas </a:t>
            </a:r>
            <a:r>
              <a:rPr lang="pt-BR" sz="1650" dirty="0" smtClean="0"/>
              <a:t>iniciativas públicas </a:t>
            </a:r>
            <a:r>
              <a:rPr lang="pt-BR" sz="1650" dirty="0"/>
              <a:t>(governamentais ou não) de combate à fome e à </a:t>
            </a:r>
            <a:r>
              <a:rPr lang="pt-BR" sz="1650" dirty="0" smtClean="0"/>
              <a:t>pobreza em </a:t>
            </a:r>
            <a:r>
              <a:rPr lang="pt-BR" sz="1650" dirty="0"/>
              <a:t>seu município;</a:t>
            </a:r>
            <a:br>
              <a:rPr lang="pt-BR" sz="1650" dirty="0"/>
            </a:br>
            <a:r>
              <a:rPr lang="pt-BR" sz="1650" dirty="0"/>
              <a:t>17. </a:t>
            </a:r>
            <a:r>
              <a:rPr lang="pt-BR" sz="1650" b="1" dirty="0"/>
              <a:t>Apoiar e participar </a:t>
            </a:r>
            <a:r>
              <a:rPr lang="pt-BR" sz="1650" dirty="0"/>
              <a:t>de alguma pastoral social em sua paróquia.</a:t>
            </a:r>
          </a:p>
        </p:txBody>
      </p:sp>
    </p:spTree>
    <p:extLst>
      <p:ext uri="{BB962C8B-B14F-4D97-AF65-F5344CB8AC3E}">
        <p14:creationId xmlns:p14="http://schemas.microsoft.com/office/powerpoint/2010/main" val="328430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 comunidade eclesial e a catequese no processo de Iniciação à vida cristã  - Catequese Ho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259632" y="2636912"/>
            <a:ext cx="6696744" cy="1872208"/>
          </a:xfrm>
        </p:spPr>
        <p:txBody>
          <a:bodyPr numCol="1" spcCol="360000">
            <a:noAutofit/>
          </a:bodyPr>
          <a:lstStyle/>
          <a:p>
            <a:pPr marL="0" lvl="0" indent="0" algn="ctr">
              <a:buNone/>
            </a:pPr>
            <a:r>
              <a:rPr lang="pt-BR" sz="5400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2. Propostas </a:t>
            </a:r>
            <a:r>
              <a:rPr lang="pt-BR" sz="540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de ação </a:t>
            </a:r>
            <a:r>
              <a:rPr lang="pt-BR" sz="5400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comunitário-eclesial</a:t>
            </a:r>
            <a:endParaRPr lang="pt-BR" sz="5400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3">
                    <a:lumMod val="75000"/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223628" y="4869160"/>
            <a:ext cx="6696744" cy="187220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4400" dirty="0" smtClean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O que nós podemos fazer como Igreja?</a:t>
            </a:r>
            <a:endParaRPr lang="pt-BR" sz="4400" dirty="0">
              <a:solidFill>
                <a:schemeClr val="accent3">
                  <a:lumMod val="50000"/>
                </a:schemeClr>
              </a:solidFill>
              <a:effectLst>
                <a:glow rad="101600">
                  <a:schemeClr val="accent3">
                    <a:lumMod val="75000"/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650" dirty="0"/>
              <a:t>1. A Campanha da Fraternidade propõe anualmente </a:t>
            </a:r>
            <a:r>
              <a:rPr lang="pt-BR" sz="1650" b="1" dirty="0"/>
              <a:t>um </a:t>
            </a:r>
            <a:r>
              <a:rPr lang="pt-BR" sz="1650" b="1" dirty="0" smtClean="0"/>
              <a:t>gesto comum </a:t>
            </a:r>
            <a:r>
              <a:rPr lang="pt-BR" sz="1650" b="1" dirty="0"/>
              <a:t>a todas as comunidades</a:t>
            </a:r>
            <a:r>
              <a:rPr lang="pt-BR" sz="1650" dirty="0"/>
              <a:t>. É a </a:t>
            </a:r>
            <a:r>
              <a:rPr lang="pt-BR" sz="1650" b="1" dirty="0"/>
              <a:t>Coleta Nacional </a:t>
            </a:r>
            <a:r>
              <a:rPr lang="pt-BR" sz="1650" b="1" dirty="0" smtClean="0"/>
              <a:t>da Solidariedade</a:t>
            </a:r>
            <a:r>
              <a:rPr lang="pt-BR" sz="1650" dirty="0"/>
              <a:t>, realizada no </a:t>
            </a:r>
            <a:r>
              <a:rPr lang="pt-BR" sz="1650" b="1" dirty="0"/>
              <a:t>Domingo de Ramos</a:t>
            </a:r>
            <a:r>
              <a:rPr lang="pt-BR" sz="1650" dirty="0"/>
              <a:t>. Dos </a:t>
            </a:r>
            <a:r>
              <a:rPr lang="pt-BR" sz="1650" dirty="0" smtClean="0"/>
              <a:t>recursos arrecadados</a:t>
            </a:r>
            <a:r>
              <a:rPr lang="pt-BR" sz="1650" dirty="0"/>
              <a:t>, </a:t>
            </a:r>
            <a:r>
              <a:rPr lang="pt-BR" sz="1650" dirty="0" smtClean="0"/>
              <a:t>60</a:t>
            </a:r>
            <a:r>
              <a:rPr lang="pt-BR" sz="1650" dirty="0"/>
              <a:t>% permanecem na Diocese e compõe </a:t>
            </a:r>
            <a:r>
              <a:rPr lang="pt-BR" sz="1650" dirty="0" smtClean="0"/>
              <a:t>o Fundo </a:t>
            </a:r>
            <a:r>
              <a:rPr lang="pt-BR" sz="1650" dirty="0"/>
              <a:t>Diocesano de Solidariedade (FDS). Os outros 40% </a:t>
            </a:r>
            <a:r>
              <a:rPr lang="pt-BR" sz="1650" dirty="0" smtClean="0"/>
              <a:t>são </a:t>
            </a:r>
            <a:r>
              <a:rPr lang="pt-BR" sz="1650" dirty="0"/>
              <a:t>enviados à CNBB, fazendo parte então do Fundo Nacional </a:t>
            </a:r>
            <a:r>
              <a:rPr lang="pt-BR" sz="1650" dirty="0" smtClean="0"/>
              <a:t>de Solidariedade </a:t>
            </a:r>
            <a:r>
              <a:rPr lang="pt-BR" sz="1650" dirty="0"/>
              <a:t>(FNS) que, por meio de um conselho gestor, </a:t>
            </a:r>
            <a:r>
              <a:rPr lang="pt-BR" sz="1650" dirty="0" smtClean="0"/>
              <a:t>cuida para </a:t>
            </a:r>
            <a:r>
              <a:rPr lang="pt-BR" sz="1650" dirty="0"/>
              <a:t>que a oferta de pessoas e comunidades seja partilhada </a:t>
            </a:r>
            <a:r>
              <a:rPr lang="pt-BR" sz="1650" dirty="0" smtClean="0"/>
              <a:t>entre os </a:t>
            </a:r>
            <a:r>
              <a:rPr lang="pt-BR" sz="1650" dirty="0"/>
              <a:t>que mais precisam. A cada ano são recebidos e </a:t>
            </a:r>
            <a:r>
              <a:rPr lang="pt-BR" sz="1650" dirty="0" smtClean="0"/>
              <a:t>analisados projetos </a:t>
            </a:r>
            <a:r>
              <a:rPr lang="pt-BR" sz="1650" dirty="0"/>
              <a:t>ligados ao tema da Campanha da Fraternidade;</a:t>
            </a:r>
          </a:p>
          <a:p>
            <a:pPr marL="0" indent="0" algn="just">
              <a:buNone/>
            </a:pPr>
            <a:r>
              <a:rPr lang="pt-BR" sz="1650" dirty="0"/>
              <a:t>2. </a:t>
            </a:r>
            <a:r>
              <a:rPr lang="pt-BR" sz="1650" b="1" dirty="0"/>
              <a:t>Fazer um levantamento</a:t>
            </a:r>
            <a:r>
              <a:rPr lang="pt-BR" sz="1650" dirty="0"/>
              <a:t>, com participação ativa das </a:t>
            </a:r>
            <a:r>
              <a:rPr lang="pt-BR" sz="1650" dirty="0" smtClean="0"/>
              <a:t>pessoas e </a:t>
            </a:r>
            <a:r>
              <a:rPr lang="pt-BR" sz="1650" dirty="0"/>
              <a:t>grupos da comunidade, das pessoas e famílias que </a:t>
            </a:r>
            <a:r>
              <a:rPr lang="pt-BR" sz="1650" dirty="0" smtClean="0"/>
              <a:t>passam fome </a:t>
            </a:r>
            <a:r>
              <a:rPr lang="pt-BR" sz="1650" dirty="0"/>
              <a:t>ou outra necessidade, observando suas condições de </a:t>
            </a:r>
            <a:r>
              <a:rPr lang="pt-BR" sz="1650" dirty="0" smtClean="0"/>
              <a:t>vida, questionando </a:t>
            </a:r>
            <a:r>
              <a:rPr lang="pt-BR" sz="1650" dirty="0"/>
              <a:t>o que as levou a essa situação e iluminando </a:t>
            </a:r>
            <a:r>
              <a:rPr lang="pt-BR" sz="1650" dirty="0" smtClean="0"/>
              <a:t>essa realidade </a:t>
            </a:r>
            <a:r>
              <a:rPr lang="pt-BR" sz="1650" dirty="0"/>
              <a:t>com a Palavra de Deus;</a:t>
            </a:r>
          </a:p>
          <a:p>
            <a:pPr marL="0" indent="0" algn="just">
              <a:buNone/>
            </a:pPr>
            <a:r>
              <a:rPr lang="pt-BR" sz="1650" dirty="0"/>
              <a:t>3. </a:t>
            </a:r>
            <a:r>
              <a:rPr lang="pt-BR" sz="1650" b="1" dirty="0"/>
              <a:t>Realizar </a:t>
            </a:r>
            <a:r>
              <a:rPr lang="pt-BR" sz="1650" dirty="0"/>
              <a:t>murais, na igreja, centros de catequese, </a:t>
            </a:r>
            <a:r>
              <a:rPr lang="pt-BR" sz="1650" dirty="0" smtClean="0"/>
              <a:t>cozinhas comunitárias </a:t>
            </a:r>
            <a:r>
              <a:rPr lang="pt-BR" sz="1650" dirty="0"/>
              <a:t>etc., que alertem, com notícias atuais, a respeito </a:t>
            </a:r>
            <a:r>
              <a:rPr lang="pt-BR" sz="1650" dirty="0" smtClean="0"/>
              <a:t>da situação </a:t>
            </a:r>
            <a:r>
              <a:rPr lang="pt-BR" sz="1650" dirty="0"/>
              <a:t>da fome na comunidade;</a:t>
            </a:r>
          </a:p>
          <a:p>
            <a:pPr marL="0" indent="0" algn="just">
              <a:buNone/>
            </a:pPr>
            <a:r>
              <a:rPr lang="pt-BR" sz="1650" dirty="0"/>
              <a:t>4. </a:t>
            </a:r>
            <a:r>
              <a:rPr lang="pt-BR" sz="1650" b="1" dirty="0"/>
              <a:t>Articular </a:t>
            </a:r>
            <a:r>
              <a:rPr lang="pt-BR" sz="1650" dirty="0"/>
              <a:t>os Meios de Comunicação e as mídias digitais de </a:t>
            </a:r>
            <a:r>
              <a:rPr lang="pt-BR" sz="1650" dirty="0" smtClean="0"/>
              <a:t>inspiração católica </a:t>
            </a:r>
            <a:r>
              <a:rPr lang="pt-BR" sz="1650" dirty="0"/>
              <a:t>para divulgar ações inspiradoras que já estão </a:t>
            </a:r>
            <a:r>
              <a:rPr lang="pt-BR" sz="1650" dirty="0" smtClean="0"/>
              <a:t>sendo feitas </a:t>
            </a:r>
            <a:r>
              <a:rPr lang="pt-BR" sz="1650" dirty="0"/>
              <a:t>na superação da miséria e da fome;</a:t>
            </a:r>
          </a:p>
          <a:p>
            <a:pPr marL="0" indent="0" algn="just">
              <a:buNone/>
            </a:pPr>
            <a:r>
              <a:rPr lang="pt-BR" sz="1650" dirty="0"/>
              <a:t>5. </a:t>
            </a:r>
            <a:r>
              <a:rPr lang="pt-BR" sz="1650" b="1" dirty="0"/>
              <a:t>Promover </a:t>
            </a:r>
            <a:r>
              <a:rPr lang="pt-BR" sz="1650" dirty="0"/>
              <a:t>rodas de conversa com pessoas que já </a:t>
            </a:r>
            <a:r>
              <a:rPr lang="pt-BR" sz="1650" dirty="0" smtClean="0"/>
              <a:t>experimentaram na </a:t>
            </a:r>
            <a:r>
              <a:rPr lang="pt-BR" sz="1650" dirty="0"/>
              <a:t>própria pele o </a:t>
            </a:r>
            <a:r>
              <a:rPr lang="pt-BR" sz="1650" dirty="0" smtClean="0"/>
              <a:t>flagelo </a:t>
            </a:r>
            <a:r>
              <a:rPr lang="pt-BR" sz="1650" dirty="0"/>
              <a:t>da fome e seminários de partilha do </a:t>
            </a:r>
            <a:r>
              <a:rPr lang="pt-BR" sz="1650" dirty="0" smtClean="0"/>
              <a:t>que já </a:t>
            </a:r>
            <a:r>
              <a:rPr lang="pt-BR" sz="1650" dirty="0"/>
              <a:t>está sendo feito a </a:t>
            </a:r>
            <a:r>
              <a:rPr lang="pt-BR" sz="1650" dirty="0" smtClean="0"/>
              <a:t>fim </a:t>
            </a:r>
            <a:r>
              <a:rPr lang="pt-BR" sz="1650" dirty="0"/>
              <a:t>de inspirar novas ações transformadoras;</a:t>
            </a:r>
          </a:p>
          <a:p>
            <a:pPr marL="0" indent="0" algn="just">
              <a:buNone/>
            </a:pPr>
            <a:r>
              <a:rPr lang="pt-BR" sz="1650" dirty="0"/>
              <a:t>6. </a:t>
            </a:r>
            <a:r>
              <a:rPr lang="pt-BR" sz="1650" b="1" dirty="0"/>
              <a:t>Acolher, valorizar e incrementar </a:t>
            </a:r>
            <a:r>
              <a:rPr lang="pt-BR" sz="1650" dirty="0"/>
              <a:t>a prática das hortas </a:t>
            </a:r>
            <a:r>
              <a:rPr lang="pt-BR" sz="1650" dirty="0" smtClean="0"/>
              <a:t>comunitárias e </a:t>
            </a:r>
            <a:r>
              <a:rPr lang="pt-BR" sz="1650" dirty="0"/>
              <a:t>outras iniciativas em favor de uma alimentação </a:t>
            </a:r>
            <a:r>
              <a:rPr lang="pt-BR" sz="1650" dirty="0" smtClean="0"/>
              <a:t>saudável e </a:t>
            </a:r>
            <a:r>
              <a:rPr lang="pt-BR" sz="1650" dirty="0"/>
              <a:t>compartilhada;</a:t>
            </a:r>
          </a:p>
          <a:p>
            <a:pPr marL="0" indent="0" algn="just">
              <a:buNone/>
            </a:pPr>
            <a:r>
              <a:rPr lang="pt-BR" sz="1650" dirty="0"/>
              <a:t>7. </a:t>
            </a:r>
            <a:r>
              <a:rPr lang="pt-BR" sz="1650" b="1" dirty="0"/>
              <a:t>Conectar </a:t>
            </a:r>
            <a:r>
              <a:rPr lang="pt-BR" sz="1650" dirty="0"/>
              <a:t>as comunidades eclesiais, paróquias, </a:t>
            </a:r>
            <a:r>
              <a:rPr lang="pt-BR" sz="1650" dirty="0" smtClean="0"/>
              <a:t>movimentos, associações </a:t>
            </a:r>
            <a:r>
              <a:rPr lang="pt-BR" sz="1650" dirty="0"/>
              <a:t>e dioceses às experiências de enfrentamento à </a:t>
            </a:r>
            <a:r>
              <a:rPr lang="pt-BR" sz="1650" dirty="0" smtClean="0"/>
              <a:t>fome desenvolvidas </a:t>
            </a:r>
            <a:r>
              <a:rPr lang="pt-BR" sz="1650" dirty="0"/>
              <a:t>pelos Movimentos Populares, abrindo o </a:t>
            </a:r>
            <a:r>
              <a:rPr lang="pt-BR" sz="1650" dirty="0" smtClean="0"/>
              <a:t>ambiente eclesial </a:t>
            </a:r>
            <a:r>
              <a:rPr lang="pt-BR" sz="1650" dirty="0"/>
              <a:t>para a partilha de ideias e a implementação de projetos </a:t>
            </a:r>
            <a:r>
              <a:rPr lang="pt-BR" sz="1650" dirty="0" smtClean="0"/>
              <a:t>e iniciativas </a:t>
            </a:r>
            <a:r>
              <a:rPr lang="pt-BR" sz="1650" dirty="0"/>
              <a:t>comuns</a:t>
            </a:r>
            <a:r>
              <a:rPr lang="pt-BR" sz="1650" dirty="0" smtClean="0"/>
              <a:t>;</a:t>
            </a:r>
            <a:endParaRPr lang="pt-BR" sz="1650" dirty="0"/>
          </a:p>
        </p:txBody>
      </p:sp>
    </p:spTree>
    <p:extLst>
      <p:ext uri="{BB962C8B-B14F-4D97-AF65-F5344CB8AC3E}">
        <p14:creationId xmlns:p14="http://schemas.microsoft.com/office/powerpoint/2010/main" val="3657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650" dirty="0" smtClean="0"/>
              <a:t>8</a:t>
            </a:r>
            <a:r>
              <a:rPr lang="pt-BR" sz="1650" dirty="0"/>
              <a:t>. </a:t>
            </a:r>
            <a:r>
              <a:rPr lang="pt-BR" sz="1650" b="1" dirty="0"/>
              <a:t>Desenvolver, </a:t>
            </a:r>
            <a:r>
              <a:rPr lang="pt-BR" sz="1650" dirty="0"/>
              <a:t>ao </a:t>
            </a:r>
            <a:r>
              <a:rPr lang="pt-BR" sz="1650" dirty="0" smtClean="0"/>
              <a:t>final </a:t>
            </a:r>
            <a:r>
              <a:rPr lang="pt-BR" sz="1650" dirty="0"/>
              <a:t>das Celebrações, ações de geração </a:t>
            </a:r>
            <a:r>
              <a:rPr lang="pt-BR" sz="1650" dirty="0" smtClean="0"/>
              <a:t>de renda </a:t>
            </a:r>
            <a:r>
              <a:rPr lang="pt-BR" sz="1650" dirty="0"/>
              <a:t>e trabalho cooperado, como pequenas feiras de </a:t>
            </a:r>
            <a:r>
              <a:rPr lang="pt-BR" sz="1650" dirty="0" smtClean="0"/>
              <a:t>produção agroecológica </a:t>
            </a:r>
            <a:r>
              <a:rPr lang="pt-BR" sz="1650" dirty="0"/>
              <a:t>e cooperativismo;</a:t>
            </a:r>
          </a:p>
          <a:p>
            <a:pPr marL="0" indent="0" algn="just">
              <a:buNone/>
            </a:pPr>
            <a:r>
              <a:rPr lang="pt-BR" sz="1650" dirty="0"/>
              <a:t>9. </a:t>
            </a:r>
            <a:r>
              <a:rPr lang="pt-BR" sz="1650" b="1" dirty="0"/>
              <a:t>Promover</a:t>
            </a:r>
            <a:r>
              <a:rPr lang="pt-BR" sz="1650" dirty="0"/>
              <a:t>, através de investimento </a:t>
            </a:r>
            <a:r>
              <a:rPr lang="pt-BR" sz="1650" dirty="0" smtClean="0"/>
              <a:t>financeiro </a:t>
            </a:r>
            <a:r>
              <a:rPr lang="pt-BR" sz="1650" dirty="0"/>
              <a:t>e pessoal, </a:t>
            </a:r>
            <a:r>
              <a:rPr lang="pt-BR" sz="1650" dirty="0" smtClean="0"/>
              <a:t>o Serviço </a:t>
            </a:r>
            <a:r>
              <a:rPr lang="pt-BR" sz="1650" dirty="0"/>
              <a:t>da Caridade e as Pastorais Sociais que atuam </a:t>
            </a:r>
            <a:r>
              <a:rPr lang="pt-BR" sz="1650" dirty="0" smtClean="0"/>
              <a:t>diretamente na </a:t>
            </a:r>
            <a:r>
              <a:rPr lang="pt-BR" sz="1650" dirty="0"/>
              <a:t>superação da desigualdade social e da fome</a:t>
            </a:r>
            <a:r>
              <a:rPr lang="pt-BR" sz="1650" dirty="0" smtClean="0"/>
              <a:t>;</a:t>
            </a:r>
          </a:p>
          <a:p>
            <a:pPr marL="0" indent="0">
              <a:buNone/>
            </a:pPr>
            <a:r>
              <a:rPr lang="pt-BR" sz="1650" dirty="0"/>
              <a:t>10. </a:t>
            </a:r>
            <a:r>
              <a:rPr lang="pt-BR" sz="1650" b="1" dirty="0"/>
              <a:t>Avaliar </a:t>
            </a:r>
            <a:r>
              <a:rPr lang="pt-BR" sz="1650" dirty="0"/>
              <a:t>os serviços caritativos a partir das seguintes questões: </a:t>
            </a:r>
            <a:r>
              <a:rPr lang="pt-BR" sz="1650" dirty="0" smtClean="0"/>
              <a:t>o pobre </a:t>
            </a:r>
            <a:r>
              <a:rPr lang="pt-BR" sz="1650" dirty="0"/>
              <a:t>é respeitado em sua dignidade? Ele é apenas </a:t>
            </a:r>
            <a:r>
              <a:rPr lang="pt-BR" sz="1650" dirty="0" smtClean="0"/>
              <a:t>beneficiário passivo </a:t>
            </a:r>
            <a:r>
              <a:rPr lang="pt-BR" sz="1650" dirty="0"/>
              <a:t>de ajuda? Qual a sua margem de participação e </a:t>
            </a:r>
            <a:r>
              <a:rPr lang="pt-BR" sz="1650" dirty="0" smtClean="0"/>
              <a:t>corresponsabilidade? O </a:t>
            </a:r>
            <a:r>
              <a:rPr lang="pt-BR" sz="1650" dirty="0"/>
              <a:t>serviço prestado guarda algum resquício de</a:t>
            </a:r>
          </a:p>
          <a:p>
            <a:pPr marL="0" indent="0">
              <a:buNone/>
            </a:pPr>
            <a:r>
              <a:rPr lang="pt-BR" sz="1650" dirty="0"/>
              <a:t>superioridade ou prepotência? Junto à ajuda concreta é </a:t>
            </a:r>
            <a:r>
              <a:rPr lang="pt-BR" sz="1650" dirty="0" smtClean="0"/>
              <a:t>feito algum </a:t>
            </a:r>
            <a:r>
              <a:rPr lang="pt-BR" sz="1650" dirty="0"/>
              <a:t>estudo sobre as causas da pobreza no </a:t>
            </a:r>
            <a:r>
              <a:rPr lang="pt-BR" sz="1650" dirty="0" smtClean="0"/>
              <a:t>lugar?</a:t>
            </a:r>
            <a:endParaRPr lang="pt-BR" sz="1650" dirty="0"/>
          </a:p>
          <a:p>
            <a:pPr marL="0" indent="0">
              <a:buNone/>
            </a:pPr>
            <a:r>
              <a:rPr lang="pt-BR" sz="1650" dirty="0"/>
              <a:t>11. </a:t>
            </a:r>
            <a:r>
              <a:rPr lang="pt-BR" sz="1650" b="1" dirty="0"/>
              <a:t>Realizar </a:t>
            </a:r>
            <a:r>
              <a:rPr lang="pt-BR" sz="1650" dirty="0"/>
              <a:t>encontros com catequistas, </a:t>
            </a:r>
            <a:r>
              <a:rPr lang="pt-BR" sz="1650" dirty="0" err="1"/>
              <a:t>catequizandos</a:t>
            </a:r>
            <a:r>
              <a:rPr lang="pt-BR" sz="1650" dirty="0"/>
              <a:t>, </a:t>
            </a:r>
            <a:r>
              <a:rPr lang="pt-BR" sz="1650" dirty="0" smtClean="0"/>
              <a:t>ministros extraordinários </a:t>
            </a:r>
            <a:r>
              <a:rPr lang="pt-BR" sz="1650" dirty="0"/>
              <a:t>da sagrada comunhão, equipes de liturgia </a:t>
            </a:r>
            <a:r>
              <a:rPr lang="pt-BR" sz="1650" dirty="0" smtClean="0"/>
              <a:t>e celebração </a:t>
            </a:r>
            <a:r>
              <a:rPr lang="pt-BR" sz="1650" dirty="0"/>
              <a:t>e agentes das mais diversas pastorais sobre a </a:t>
            </a:r>
            <a:r>
              <a:rPr lang="pt-BR" sz="1650" dirty="0" smtClean="0"/>
              <a:t>relação Eucaristia </a:t>
            </a:r>
            <a:r>
              <a:rPr lang="pt-BR" sz="1650" dirty="0"/>
              <a:t>e fome;</a:t>
            </a:r>
          </a:p>
          <a:p>
            <a:pPr marL="0" indent="0">
              <a:buNone/>
            </a:pPr>
            <a:r>
              <a:rPr lang="pt-BR" sz="1650" dirty="0"/>
              <a:t>12. </a:t>
            </a:r>
            <a:r>
              <a:rPr lang="pt-BR" sz="1650" b="1" dirty="0"/>
              <a:t>Envolver-se </a:t>
            </a:r>
            <a:r>
              <a:rPr lang="pt-BR" sz="1650" dirty="0"/>
              <a:t>em iniciativas ecumênicas e </a:t>
            </a:r>
            <a:r>
              <a:rPr lang="pt-BR" sz="1650" dirty="0" err="1"/>
              <a:t>interreligiosas</a:t>
            </a:r>
            <a:r>
              <a:rPr lang="pt-BR" sz="1650" dirty="0"/>
              <a:t> </a:t>
            </a:r>
            <a:r>
              <a:rPr lang="pt-BR" sz="1650" dirty="0" smtClean="0"/>
              <a:t>de mobilização </a:t>
            </a:r>
            <a:r>
              <a:rPr lang="pt-BR" sz="1650" dirty="0"/>
              <a:t>da sociedade para a superação da miséria e da </a:t>
            </a:r>
            <a:r>
              <a:rPr lang="pt-BR" sz="1650" dirty="0" smtClean="0"/>
              <a:t>fome e </a:t>
            </a:r>
            <a:r>
              <a:rPr lang="pt-BR" sz="1650" dirty="0"/>
              <a:t>a promoção da agricultura familiar agroecológica;</a:t>
            </a:r>
          </a:p>
          <a:p>
            <a:pPr marL="0" indent="0">
              <a:buNone/>
            </a:pPr>
            <a:r>
              <a:rPr lang="pt-BR" sz="1650" dirty="0"/>
              <a:t>13. </a:t>
            </a:r>
            <a:r>
              <a:rPr lang="pt-BR" sz="1650" b="1" dirty="0"/>
              <a:t>Conhecer e dialogar </a:t>
            </a:r>
            <a:r>
              <a:rPr lang="pt-BR" sz="1650" dirty="0"/>
              <a:t>com experiências que estão sendo </a:t>
            </a:r>
            <a:r>
              <a:rPr lang="pt-BR" sz="1650" dirty="0" smtClean="0"/>
              <a:t>feitas nas </a:t>
            </a:r>
            <a:r>
              <a:rPr lang="pt-BR" sz="1650" dirty="0"/>
              <a:t>mais diversas instituições, mesmo as não católicas;</a:t>
            </a:r>
          </a:p>
          <a:p>
            <a:pPr marL="0" indent="0">
              <a:buNone/>
            </a:pPr>
            <a:r>
              <a:rPr lang="pt-BR" sz="1650" dirty="0"/>
              <a:t>14. </a:t>
            </a:r>
            <a:r>
              <a:rPr lang="pt-BR" sz="1650" b="1" dirty="0"/>
              <a:t>Motivar </a:t>
            </a:r>
            <a:r>
              <a:rPr lang="pt-BR" sz="1650" dirty="0"/>
              <a:t>os </a:t>
            </a:r>
            <a:r>
              <a:rPr lang="pt-BR" sz="1650" dirty="0" smtClean="0"/>
              <a:t>fiéis </a:t>
            </a:r>
            <a:r>
              <a:rPr lang="pt-BR" sz="1650" dirty="0"/>
              <a:t>à participação nos conselhos de </a:t>
            </a:r>
            <a:r>
              <a:rPr lang="pt-BR" sz="1650" dirty="0" smtClean="0"/>
              <a:t>direitos (humanos</a:t>
            </a:r>
            <a:r>
              <a:rPr lang="pt-BR" sz="1650" dirty="0"/>
              <a:t>, da criança e do adolescente, da juventude, da </a:t>
            </a:r>
            <a:r>
              <a:rPr lang="pt-BR" sz="1650" dirty="0" smtClean="0"/>
              <a:t>pessoa idosa</a:t>
            </a:r>
            <a:r>
              <a:rPr lang="pt-BR" sz="1650" dirty="0"/>
              <a:t>, de saúde...);</a:t>
            </a:r>
          </a:p>
          <a:p>
            <a:pPr marL="0" indent="0">
              <a:buNone/>
            </a:pPr>
            <a:r>
              <a:rPr lang="pt-BR" sz="1650" dirty="0"/>
              <a:t>15. </a:t>
            </a:r>
            <a:r>
              <a:rPr lang="pt-BR" sz="1650" b="1" dirty="0"/>
              <a:t>Incentivar </a:t>
            </a:r>
            <a:r>
              <a:rPr lang="pt-BR" sz="1650" dirty="0"/>
              <a:t>o voluntariado em ações humanitárias no campo </a:t>
            </a:r>
            <a:r>
              <a:rPr lang="pt-BR" sz="1650" dirty="0" smtClean="0"/>
              <a:t>da assistência</a:t>
            </a:r>
            <a:r>
              <a:rPr lang="pt-BR" sz="1650" dirty="0"/>
              <a:t>;</a:t>
            </a:r>
          </a:p>
          <a:p>
            <a:pPr marL="0" indent="0">
              <a:buNone/>
            </a:pPr>
            <a:r>
              <a:rPr lang="pt-BR" sz="1650" dirty="0"/>
              <a:t>16. </a:t>
            </a:r>
            <a:r>
              <a:rPr lang="pt-BR" sz="1650" b="1" dirty="0"/>
              <a:t>Levar </a:t>
            </a:r>
            <a:r>
              <a:rPr lang="pt-BR" sz="1650" dirty="0"/>
              <a:t>pessoas e grupos religiosos para realizar ações </a:t>
            </a:r>
            <a:r>
              <a:rPr lang="pt-BR" sz="1650" dirty="0" smtClean="0"/>
              <a:t>concretas em </a:t>
            </a:r>
            <a:r>
              <a:rPr lang="pt-BR" sz="1650" dirty="0"/>
              <a:t>áreas de exclusão</a:t>
            </a:r>
            <a:r>
              <a:rPr lang="pt-BR" sz="1650" dirty="0" smtClean="0"/>
              <a:t>;</a:t>
            </a:r>
            <a:endParaRPr lang="pt-BR" sz="1650" dirty="0"/>
          </a:p>
        </p:txBody>
      </p:sp>
    </p:spTree>
    <p:extLst>
      <p:ext uri="{BB962C8B-B14F-4D97-AF65-F5344CB8AC3E}">
        <p14:creationId xmlns:p14="http://schemas.microsoft.com/office/powerpoint/2010/main" val="565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650" dirty="0" smtClean="0"/>
              <a:t>17</a:t>
            </a:r>
            <a:r>
              <a:rPr lang="pt-BR" sz="1650" dirty="0"/>
              <a:t>. </a:t>
            </a:r>
            <a:r>
              <a:rPr lang="pt-BR" sz="1650" b="1" dirty="0"/>
              <a:t>Divulgar </a:t>
            </a:r>
            <a:r>
              <a:rPr lang="pt-BR" sz="1650" dirty="0"/>
              <a:t>as boas experiências na promoção do bem-viver;</a:t>
            </a:r>
          </a:p>
          <a:p>
            <a:pPr marL="0" indent="0" algn="just">
              <a:buNone/>
            </a:pPr>
            <a:r>
              <a:rPr lang="pt-BR" sz="1650" dirty="0"/>
              <a:t>18. </a:t>
            </a:r>
            <a:r>
              <a:rPr lang="pt-BR" sz="1650" b="1" dirty="0"/>
              <a:t>Fazer eco </a:t>
            </a:r>
            <a:r>
              <a:rPr lang="pt-BR" sz="1650" dirty="0"/>
              <a:t>às vozes que se levantam contra a fome, </a:t>
            </a:r>
            <a:r>
              <a:rPr lang="pt-BR" sz="1650" dirty="0" smtClean="0"/>
              <a:t>promovendo o </a:t>
            </a:r>
            <a:r>
              <a:rPr lang="pt-BR" sz="1650" dirty="0"/>
              <a:t>seu testemunho;</a:t>
            </a:r>
          </a:p>
          <a:p>
            <a:pPr marL="0" indent="0" algn="just">
              <a:buNone/>
            </a:pPr>
            <a:r>
              <a:rPr lang="pt-BR" sz="1650" dirty="0"/>
              <a:t>19. </a:t>
            </a:r>
            <a:r>
              <a:rPr lang="pt-BR" sz="1650" b="1" dirty="0"/>
              <a:t>Promover </a:t>
            </a:r>
            <a:r>
              <a:rPr lang="pt-BR" sz="1650" dirty="0"/>
              <a:t>as “sextas-feiras da fraternidade”, a exemplo que fez </a:t>
            </a:r>
            <a:r>
              <a:rPr lang="pt-BR" sz="1650" dirty="0" smtClean="0"/>
              <a:t>o Papa </a:t>
            </a:r>
            <a:r>
              <a:rPr lang="pt-BR" sz="1650" dirty="0"/>
              <a:t>nas “sextas-feiras da misericórdia”;</a:t>
            </a:r>
          </a:p>
          <a:p>
            <a:pPr marL="0" indent="0" algn="just">
              <a:buNone/>
            </a:pPr>
            <a:r>
              <a:rPr lang="pt-BR" sz="1650" dirty="0"/>
              <a:t>20. </a:t>
            </a:r>
            <a:r>
              <a:rPr lang="pt-BR" sz="1650" b="1" dirty="0"/>
              <a:t>Valorizar </a:t>
            </a:r>
            <a:r>
              <a:rPr lang="pt-BR" sz="1650" dirty="0"/>
              <a:t>com planejamento e execução a Jornada </a:t>
            </a:r>
            <a:r>
              <a:rPr lang="pt-BR" sz="1650" dirty="0" smtClean="0"/>
              <a:t>Mundial dos </a:t>
            </a:r>
            <a:r>
              <a:rPr lang="pt-BR" sz="1650" dirty="0"/>
              <a:t>Pobres (na semana que precede o 33º Domingo do </a:t>
            </a:r>
            <a:r>
              <a:rPr lang="pt-BR" sz="1650" dirty="0" smtClean="0"/>
              <a:t>Tempo Comum</a:t>
            </a:r>
            <a:r>
              <a:rPr lang="pt-BR" sz="1650" dirty="0"/>
              <a:t>) em âmbito comunitário, paroquial, diocesano, </a:t>
            </a:r>
            <a:r>
              <a:rPr lang="pt-BR" sz="1650" dirty="0" smtClean="0"/>
              <a:t>regional e </a:t>
            </a:r>
            <a:r>
              <a:rPr lang="pt-BR" sz="1650" dirty="0"/>
              <a:t>nacional</a:t>
            </a:r>
            <a:r>
              <a:rPr lang="pt-BR" sz="1650" dirty="0" smtClean="0"/>
              <a:t>;</a:t>
            </a:r>
          </a:p>
          <a:p>
            <a:pPr marL="0" indent="0" algn="just">
              <a:buNone/>
            </a:pPr>
            <a:r>
              <a:rPr lang="pt-BR" sz="1650" dirty="0"/>
              <a:t>21. </a:t>
            </a:r>
            <a:r>
              <a:rPr lang="pt-BR" sz="1650" b="1" dirty="0"/>
              <a:t>Educar </a:t>
            </a:r>
            <a:r>
              <a:rPr lang="pt-BR" sz="1650" dirty="0"/>
              <a:t>para a solidariedade permanente e não apenas </a:t>
            </a:r>
            <a:r>
              <a:rPr lang="pt-BR" sz="1650" dirty="0" smtClean="0"/>
              <a:t>ocasional, por </a:t>
            </a:r>
            <a:r>
              <a:rPr lang="pt-BR" sz="1650" dirty="0"/>
              <a:t>ocasião das grandes catástrofes ambientais;</a:t>
            </a:r>
          </a:p>
          <a:p>
            <a:pPr marL="0" indent="0" algn="just">
              <a:buNone/>
            </a:pPr>
            <a:r>
              <a:rPr lang="pt-BR" sz="1650" dirty="0"/>
              <a:t>22. </a:t>
            </a:r>
            <a:r>
              <a:rPr lang="pt-BR" sz="1650" b="1" dirty="0"/>
              <a:t>Investir e apoiar </a:t>
            </a:r>
            <a:r>
              <a:rPr lang="pt-BR" sz="1650" dirty="0"/>
              <a:t>as Casas de Francisco e Clara que estão </a:t>
            </a:r>
            <a:r>
              <a:rPr lang="pt-BR" sz="1650" dirty="0" smtClean="0"/>
              <a:t>surgindo no </a:t>
            </a:r>
            <a:r>
              <a:rPr lang="pt-BR" sz="1650" dirty="0"/>
              <a:t>Brasil, como espaços de acolhida e promoção de ideias </a:t>
            </a:r>
            <a:r>
              <a:rPr lang="pt-BR" sz="1650" dirty="0" smtClean="0"/>
              <a:t>e ações</a:t>
            </a:r>
            <a:r>
              <a:rPr lang="pt-BR" sz="1650" dirty="0"/>
              <a:t>, em vista de uma economia inclusiva, a partir da </a:t>
            </a:r>
            <a:r>
              <a:rPr lang="pt-BR" sz="1650" dirty="0" smtClean="0"/>
              <a:t>Economia de </a:t>
            </a:r>
            <a:r>
              <a:rPr lang="pt-BR" sz="1650" dirty="0"/>
              <a:t>Francisco e Clara;</a:t>
            </a:r>
          </a:p>
          <a:p>
            <a:pPr marL="0" indent="0" algn="just">
              <a:buNone/>
            </a:pPr>
            <a:r>
              <a:rPr lang="pt-BR" sz="1650" dirty="0"/>
              <a:t>23. </a:t>
            </a:r>
            <a:r>
              <a:rPr lang="pt-BR" sz="1650" b="1" dirty="0"/>
              <a:t>Criar </a:t>
            </a:r>
            <a:r>
              <a:rPr lang="pt-BR" sz="1650" dirty="0"/>
              <a:t>escolas ou grupos de Fé e Política ou de Fé e </a:t>
            </a:r>
            <a:r>
              <a:rPr lang="pt-BR" sz="1650" dirty="0" smtClean="0"/>
              <a:t>Cidadania, fundamentados </a:t>
            </a:r>
            <a:r>
              <a:rPr lang="pt-BR" sz="1650" dirty="0"/>
              <a:t>na Doutrina Social da Igreja;</a:t>
            </a:r>
          </a:p>
          <a:p>
            <a:pPr marL="0" indent="0" algn="just">
              <a:buNone/>
            </a:pPr>
            <a:r>
              <a:rPr lang="pt-BR" sz="1650" dirty="0"/>
              <a:t>24. </a:t>
            </a:r>
            <a:r>
              <a:rPr lang="pt-BR" sz="1650" b="1" dirty="0"/>
              <a:t>Cuidar </a:t>
            </a:r>
            <a:r>
              <a:rPr lang="pt-BR" sz="1650" dirty="0"/>
              <a:t>para que as festas das comunidades e paróquias </a:t>
            </a:r>
            <a:r>
              <a:rPr lang="pt-BR" sz="1650" dirty="0" smtClean="0"/>
              <a:t>sejam ocasião </a:t>
            </a:r>
            <a:r>
              <a:rPr lang="pt-BR" sz="1650" dirty="0"/>
              <a:t>de promoção de uma alimentação saudável e </a:t>
            </a:r>
            <a:r>
              <a:rPr lang="pt-BR" sz="1650" dirty="0" smtClean="0"/>
              <a:t>nutritiva, aproveitando </a:t>
            </a:r>
            <a:r>
              <a:rPr lang="pt-BR" sz="1650" dirty="0"/>
              <a:t>os produtos da terra;</a:t>
            </a:r>
          </a:p>
          <a:p>
            <a:pPr marL="0" indent="0" algn="just">
              <a:buNone/>
            </a:pPr>
            <a:r>
              <a:rPr lang="pt-BR" sz="1650" dirty="0"/>
              <a:t>25. </a:t>
            </a:r>
            <a:r>
              <a:rPr lang="pt-BR" sz="1650" b="1" dirty="0"/>
              <a:t>Examinar </a:t>
            </a:r>
            <a:r>
              <a:rPr lang="pt-BR" sz="1650" dirty="0"/>
              <a:t>se os programas culinários das nossas TVs de </a:t>
            </a:r>
            <a:r>
              <a:rPr lang="pt-BR" sz="1650" dirty="0" smtClean="0"/>
              <a:t>inspiração católica </a:t>
            </a:r>
            <a:r>
              <a:rPr lang="pt-BR" sz="1650" dirty="0"/>
              <a:t>estão a serviço da verdadeira nutrição ou se </a:t>
            </a:r>
            <a:r>
              <a:rPr lang="pt-BR" sz="1650" dirty="0" smtClean="0"/>
              <a:t>servem ao </a:t>
            </a:r>
            <a:r>
              <a:rPr lang="pt-BR" sz="1650" dirty="0"/>
              <a:t>mercado, deixando de lado os pobres, que nunca </a:t>
            </a:r>
            <a:r>
              <a:rPr lang="pt-BR" sz="1650" dirty="0" smtClean="0"/>
              <a:t>poderão fazer </a:t>
            </a:r>
            <a:r>
              <a:rPr lang="pt-BR" sz="1650" dirty="0"/>
              <a:t>suas receitas;</a:t>
            </a:r>
          </a:p>
          <a:p>
            <a:pPr marL="0" indent="0" algn="just">
              <a:buNone/>
            </a:pPr>
            <a:r>
              <a:rPr lang="pt-BR" sz="1650" dirty="0"/>
              <a:t>26. </a:t>
            </a:r>
            <a:r>
              <a:rPr lang="pt-BR" sz="1650" b="1" dirty="0"/>
              <a:t>Propor </a:t>
            </a:r>
            <a:r>
              <a:rPr lang="pt-BR" sz="1650" dirty="0"/>
              <a:t>às TVs de inspiração católica a realização de </a:t>
            </a:r>
            <a:r>
              <a:rPr lang="pt-BR" sz="1650" dirty="0" smtClean="0"/>
              <a:t>programas culinários </a:t>
            </a:r>
            <a:r>
              <a:rPr lang="pt-BR" sz="1650" dirty="0"/>
              <a:t>voltados para receitas que permitam aos mais </a:t>
            </a:r>
            <a:r>
              <a:rPr lang="pt-BR" sz="1650" dirty="0" smtClean="0"/>
              <a:t>pobres alimentar-se </a:t>
            </a:r>
            <a:r>
              <a:rPr lang="pt-BR" sz="1650" dirty="0"/>
              <a:t>de modo simples e saudável</a:t>
            </a:r>
            <a:r>
              <a:rPr lang="pt-BR" sz="1650" dirty="0" smtClean="0"/>
              <a:t>;</a:t>
            </a:r>
            <a:endParaRPr lang="pt-BR" sz="1650" dirty="0"/>
          </a:p>
        </p:txBody>
      </p:sp>
    </p:spTree>
    <p:extLst>
      <p:ext uri="{BB962C8B-B14F-4D97-AF65-F5344CB8AC3E}">
        <p14:creationId xmlns:p14="http://schemas.microsoft.com/office/powerpoint/2010/main" val="34662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650" dirty="0" smtClean="0"/>
              <a:t>27</a:t>
            </a:r>
            <a:r>
              <a:rPr lang="pt-BR" sz="1650" dirty="0"/>
              <a:t>. </a:t>
            </a:r>
            <a:r>
              <a:rPr lang="pt-BR" sz="1650" b="1" dirty="0"/>
              <a:t>Realizar </a:t>
            </a:r>
            <a:r>
              <a:rPr lang="pt-BR" sz="1650" dirty="0"/>
              <a:t>ao menos uma Semana Social por ano em cada Diocese</a:t>
            </a:r>
            <a:r>
              <a:rPr lang="pt-BR" sz="1650" dirty="0" smtClean="0"/>
              <a:t>, vivenciada </a:t>
            </a:r>
            <a:r>
              <a:rPr lang="pt-BR" sz="1650" dirty="0"/>
              <a:t>por todas as paróquias, movimentos, associações </a:t>
            </a:r>
            <a:r>
              <a:rPr lang="pt-BR" sz="1650" dirty="0" smtClean="0"/>
              <a:t>e seminários</a:t>
            </a:r>
            <a:r>
              <a:rPr lang="pt-BR" sz="1650" dirty="0"/>
              <a:t>, numa articulação formativa, </a:t>
            </a:r>
            <a:r>
              <a:rPr lang="pt-BR" sz="1650" dirty="0" smtClean="0"/>
              <a:t>reflexiva </a:t>
            </a:r>
            <a:r>
              <a:rPr lang="pt-BR" sz="1650" dirty="0"/>
              <a:t>e </a:t>
            </a:r>
            <a:r>
              <a:rPr lang="pt-BR" sz="1650" dirty="0" err="1" smtClean="0"/>
              <a:t>celebrativa</a:t>
            </a:r>
            <a:r>
              <a:rPr lang="pt-BR" sz="1650" dirty="0" smtClean="0"/>
              <a:t>, profunda </a:t>
            </a:r>
            <a:r>
              <a:rPr lang="pt-BR" sz="1650" dirty="0"/>
              <a:t>e fecunda;</a:t>
            </a:r>
          </a:p>
          <a:p>
            <a:pPr marL="0" indent="0" algn="just">
              <a:buNone/>
            </a:pPr>
            <a:r>
              <a:rPr lang="pt-BR" sz="1650" dirty="0"/>
              <a:t>28. </a:t>
            </a:r>
            <a:r>
              <a:rPr lang="pt-BR" sz="1650" b="1" dirty="0"/>
              <a:t>Promover sistematicamente</a:t>
            </a:r>
            <a:r>
              <a:rPr lang="pt-BR" sz="1650" dirty="0"/>
              <a:t>, nos diversos níveis da vida </a:t>
            </a:r>
            <a:r>
              <a:rPr lang="pt-BR" sz="1650" dirty="0" smtClean="0"/>
              <a:t>eclesial, formações </a:t>
            </a:r>
            <a:r>
              <a:rPr lang="pt-BR" sz="1650" dirty="0"/>
              <a:t>sobre a Doutrina Social da Igreja, não se </a:t>
            </a:r>
            <a:r>
              <a:rPr lang="pt-BR" sz="1650" dirty="0" smtClean="0"/>
              <a:t>contentando apenas </a:t>
            </a:r>
            <a:r>
              <a:rPr lang="pt-BR" sz="1650" dirty="0"/>
              <a:t>com introduções isoladas, mas a partir de encontros </a:t>
            </a:r>
            <a:r>
              <a:rPr lang="pt-BR" sz="1650" dirty="0" smtClean="0"/>
              <a:t>e escolas </a:t>
            </a:r>
            <a:r>
              <a:rPr lang="pt-BR" sz="1650" dirty="0"/>
              <a:t>formativas mais frequentes, perpassando pouco a </a:t>
            </a:r>
            <a:r>
              <a:rPr lang="pt-BR" sz="1650" dirty="0" smtClean="0"/>
              <a:t>pouco seus </a:t>
            </a:r>
            <a:r>
              <a:rPr lang="pt-BR" sz="1650" dirty="0"/>
              <a:t>principais elementos, a </a:t>
            </a:r>
            <a:r>
              <a:rPr lang="pt-BR" sz="1650" dirty="0" smtClean="0"/>
              <a:t>fim </a:t>
            </a:r>
            <a:r>
              <a:rPr lang="pt-BR" sz="1650" dirty="0"/>
              <a:t>de que seja </a:t>
            </a:r>
            <a:r>
              <a:rPr lang="pt-BR" sz="1650" dirty="0" smtClean="0"/>
              <a:t>compreendida, assimilada </a:t>
            </a:r>
            <a:r>
              <a:rPr lang="pt-BR" sz="1650" dirty="0"/>
              <a:t>e vivida a dimensão social do Evangelho e a </a:t>
            </a:r>
            <a:r>
              <a:rPr lang="pt-BR" sz="1650" dirty="0" smtClean="0"/>
              <a:t>Doutrina Social </a:t>
            </a:r>
            <a:r>
              <a:rPr lang="pt-BR" sz="1650" dirty="0"/>
              <a:t>da Igreja seja, de fato, assumida como uma autêntica </a:t>
            </a:r>
            <a:r>
              <a:rPr lang="pt-BR" sz="1650" dirty="0" smtClean="0"/>
              <a:t>prioridade pastoral </a:t>
            </a:r>
            <a:r>
              <a:rPr lang="pt-BR" sz="1650" dirty="0"/>
              <a:t>para os nossos tempos;</a:t>
            </a:r>
          </a:p>
          <a:p>
            <a:pPr marL="0" indent="0" algn="just">
              <a:buNone/>
            </a:pPr>
            <a:r>
              <a:rPr lang="pt-BR" sz="1650" dirty="0"/>
              <a:t>29. </a:t>
            </a:r>
            <a:r>
              <a:rPr lang="pt-BR" sz="1650" b="1" dirty="0"/>
              <a:t>Manter </a:t>
            </a:r>
            <a:r>
              <a:rPr lang="pt-BR" sz="1650" dirty="0"/>
              <a:t>abertas as portas de nossas igrejas para o </a:t>
            </a:r>
            <a:r>
              <a:rPr lang="pt-BR" sz="1650" dirty="0" smtClean="0"/>
              <a:t>acolhimento imediato </a:t>
            </a:r>
            <a:r>
              <a:rPr lang="pt-BR" sz="1650" dirty="0"/>
              <a:t>e também para o cuidado sistemático dos pobres </a:t>
            </a:r>
            <a:r>
              <a:rPr lang="pt-BR" sz="1650" dirty="0" smtClean="0"/>
              <a:t>e necessitados</a:t>
            </a:r>
            <a:r>
              <a:rPr lang="pt-BR" sz="1650" dirty="0"/>
              <a:t>, atendendo o apelo pastoral da exortação </a:t>
            </a:r>
            <a:r>
              <a:rPr lang="pt-BR" sz="1650" i="1" dirty="0" err="1" smtClean="0"/>
              <a:t>Evangelii</a:t>
            </a:r>
            <a:r>
              <a:rPr lang="pt-BR" sz="1650" i="1" dirty="0" smtClean="0"/>
              <a:t> </a:t>
            </a:r>
            <a:r>
              <a:rPr lang="pt-BR" sz="1650" i="1" dirty="0" err="1"/>
              <a:t>Gaudium</a:t>
            </a:r>
            <a:r>
              <a:rPr lang="pt-BR" sz="1650" i="1" dirty="0"/>
              <a:t> </a:t>
            </a:r>
            <a:r>
              <a:rPr lang="pt-BR" sz="1650" dirty="0"/>
              <a:t>(n. 2, 17, 46-49) e aprendendo com os irmãos e as </a:t>
            </a:r>
            <a:r>
              <a:rPr lang="pt-BR" sz="1650" dirty="0" smtClean="0"/>
              <a:t>irmãs que </a:t>
            </a:r>
            <a:r>
              <a:rPr lang="pt-BR" sz="1650" dirty="0"/>
              <a:t>em nosso País já fazem isso cotidianamente.</a:t>
            </a:r>
          </a:p>
        </p:txBody>
      </p:sp>
    </p:spTree>
    <p:extLst>
      <p:ext uri="{BB962C8B-B14F-4D97-AF65-F5344CB8AC3E}">
        <p14:creationId xmlns:p14="http://schemas.microsoft.com/office/powerpoint/2010/main" val="22891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asil de volta ao mapa da fome é o retrato do desmonte de políticas  públic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487" y="0"/>
            <a:ext cx="10286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347864" y="-99392"/>
            <a:ext cx="5904656" cy="1872208"/>
          </a:xfrm>
        </p:spPr>
        <p:txBody>
          <a:bodyPr numCol="1" spcCol="360000">
            <a:noAutofit/>
          </a:bodyPr>
          <a:lstStyle/>
          <a:p>
            <a:pPr marL="0" lvl="0" indent="0" algn="ctr">
              <a:buNone/>
            </a:pPr>
            <a:r>
              <a:rPr lang="pt-BR" sz="5400" dirty="0" smtClean="0">
                <a:solidFill>
                  <a:schemeClr val="bg1"/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3. Propostas </a:t>
            </a:r>
            <a:r>
              <a:rPr lang="pt-BR" sz="5400" dirty="0">
                <a:solidFill>
                  <a:schemeClr val="bg1"/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de ação </a:t>
            </a:r>
            <a:r>
              <a:rPr lang="pt-BR" sz="5400" dirty="0" smtClean="0">
                <a:solidFill>
                  <a:schemeClr val="bg1"/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sociopolítica</a:t>
            </a:r>
            <a:endParaRPr lang="pt-BR" sz="5400" dirty="0">
              <a:solidFill>
                <a:schemeClr val="bg1"/>
              </a:solidFill>
              <a:effectLst>
                <a:glow rad="101600">
                  <a:schemeClr val="accent3">
                    <a:lumMod val="75000"/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755576" y="4941168"/>
            <a:ext cx="7632848" cy="1872208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t-BR" sz="4400" dirty="0" smtClean="0">
                <a:solidFill>
                  <a:schemeClr val="bg1"/>
                </a:solidFill>
                <a:effectLst>
                  <a:glow rad="101600">
                    <a:schemeClr val="accent3">
                      <a:lumMod val="75000"/>
                      <a:alpha val="60000"/>
                    </a:schemeClr>
                  </a:glow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Cambria" pitchFamily="18" charset="0"/>
                <a:ea typeface="Cambria" pitchFamily="18" charset="0"/>
              </a:rPr>
              <a:t>O que nós, como sociedade, podemos fazer?</a:t>
            </a:r>
            <a:endParaRPr lang="pt-BR" sz="4400" dirty="0">
              <a:solidFill>
                <a:schemeClr val="bg1"/>
              </a:solidFill>
              <a:effectLst>
                <a:glow rad="101600">
                  <a:schemeClr val="accent3">
                    <a:lumMod val="75000"/>
                    <a:alpha val="60000"/>
                  </a:schemeClr>
                </a:glow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1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548680"/>
            <a:ext cx="8496944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650" dirty="0"/>
              <a:t>a) </a:t>
            </a:r>
            <a:r>
              <a:rPr lang="pt-BR" sz="1650" b="1" i="1" dirty="0"/>
              <a:t>Sociedade Civil</a:t>
            </a:r>
            <a:r>
              <a:rPr lang="pt-BR" sz="1650" dirty="0"/>
              <a:t>:</a:t>
            </a:r>
          </a:p>
          <a:p>
            <a:pPr marL="0" indent="0" algn="just">
              <a:buNone/>
            </a:pPr>
            <a:r>
              <a:rPr lang="pt-BR" sz="1650" dirty="0"/>
              <a:t>1. </a:t>
            </a:r>
            <a:r>
              <a:rPr lang="pt-BR" sz="1650" b="1" dirty="0"/>
              <a:t>Despertar </a:t>
            </a:r>
            <a:r>
              <a:rPr lang="pt-BR" sz="1650" dirty="0"/>
              <a:t>as pessoas através de capacitação, a </a:t>
            </a:r>
            <a:r>
              <a:rPr lang="pt-BR" sz="1650" dirty="0" smtClean="0"/>
              <a:t>fim </a:t>
            </a:r>
            <a:r>
              <a:rPr lang="pt-BR" sz="1650" dirty="0"/>
              <a:t>de estancar </a:t>
            </a:r>
            <a:r>
              <a:rPr lang="pt-BR" sz="1650" dirty="0" smtClean="0"/>
              <a:t>a continuidade </a:t>
            </a:r>
            <a:r>
              <a:rPr lang="pt-BR" sz="1650" dirty="0"/>
              <a:t>da miséria e da fome;</a:t>
            </a:r>
          </a:p>
          <a:p>
            <a:pPr marL="0" indent="0" algn="just">
              <a:buNone/>
            </a:pPr>
            <a:r>
              <a:rPr lang="pt-BR" sz="1650" dirty="0"/>
              <a:t>2. </a:t>
            </a:r>
            <a:r>
              <a:rPr lang="pt-BR" sz="1650" b="1" dirty="0"/>
              <a:t>Propor </a:t>
            </a:r>
            <a:r>
              <a:rPr lang="pt-BR" sz="1650" dirty="0"/>
              <a:t>o tema da fome nas associações de bairro, </a:t>
            </a:r>
            <a:r>
              <a:rPr lang="pt-BR" sz="1650" dirty="0" smtClean="0"/>
              <a:t>sindicatos, partidos </a:t>
            </a:r>
            <a:r>
              <a:rPr lang="pt-BR" sz="1650" dirty="0"/>
              <a:t>políticos, câmaras municipais, estaduais e federal;</a:t>
            </a:r>
          </a:p>
          <a:p>
            <a:pPr marL="0" indent="0" algn="just">
              <a:buNone/>
            </a:pPr>
            <a:r>
              <a:rPr lang="pt-BR" sz="1650" dirty="0"/>
              <a:t>3. </a:t>
            </a:r>
            <a:r>
              <a:rPr lang="pt-BR" sz="1650" b="1" dirty="0"/>
              <a:t>Ouvir </a:t>
            </a:r>
            <a:r>
              <a:rPr lang="pt-BR" sz="1650" dirty="0"/>
              <a:t>os pobres e famintos;</a:t>
            </a:r>
          </a:p>
          <a:p>
            <a:pPr marL="0" indent="0" algn="just">
              <a:buNone/>
            </a:pPr>
            <a:r>
              <a:rPr lang="pt-BR" sz="1650" dirty="0"/>
              <a:t>4. </a:t>
            </a:r>
            <a:r>
              <a:rPr lang="pt-BR" sz="1650" b="1" dirty="0"/>
              <a:t>Promover </a:t>
            </a:r>
            <a:r>
              <a:rPr lang="pt-BR" sz="1650" dirty="0"/>
              <a:t>o voluntariado no campo da assistência social;</a:t>
            </a:r>
          </a:p>
          <a:p>
            <a:pPr marL="0" indent="0" algn="just">
              <a:buNone/>
            </a:pPr>
            <a:r>
              <a:rPr lang="pt-BR" sz="1650" dirty="0"/>
              <a:t>5. </a:t>
            </a:r>
            <a:r>
              <a:rPr lang="pt-BR" sz="1650" b="1" dirty="0"/>
              <a:t>Realizar </a:t>
            </a:r>
            <a:r>
              <a:rPr lang="pt-BR" sz="1650" dirty="0"/>
              <a:t>pesquisas que levem à produção e comercialização </a:t>
            </a:r>
            <a:r>
              <a:rPr lang="pt-BR" sz="1650" dirty="0" smtClean="0"/>
              <a:t>de alimentos </a:t>
            </a:r>
            <a:r>
              <a:rPr lang="pt-BR" sz="1650" dirty="0"/>
              <a:t>sadios, mais baratos e abundantes para a mesa do pobre;</a:t>
            </a:r>
          </a:p>
          <a:p>
            <a:pPr marL="0" indent="0" algn="just">
              <a:buNone/>
            </a:pPr>
            <a:r>
              <a:rPr lang="pt-BR" sz="1650" dirty="0"/>
              <a:t>6. </a:t>
            </a:r>
            <a:r>
              <a:rPr lang="pt-BR" sz="1650" b="1" dirty="0"/>
              <a:t>Fiscalizar </a:t>
            </a:r>
            <a:r>
              <a:rPr lang="pt-BR" sz="1650" dirty="0"/>
              <a:t>a aplicação do orçamento público, especialmente </a:t>
            </a:r>
            <a:r>
              <a:rPr lang="pt-BR" sz="1650" dirty="0" smtClean="0"/>
              <a:t>no que </a:t>
            </a:r>
            <a:r>
              <a:rPr lang="pt-BR" sz="1650" dirty="0"/>
              <a:t>tange a ação social;</a:t>
            </a:r>
          </a:p>
          <a:p>
            <a:pPr marL="0" indent="0" algn="just">
              <a:buNone/>
            </a:pPr>
            <a:r>
              <a:rPr lang="pt-BR" sz="1650" dirty="0"/>
              <a:t>7. </a:t>
            </a:r>
            <a:r>
              <a:rPr lang="pt-BR" sz="1650" b="1" dirty="0"/>
              <a:t>Realizar, </a:t>
            </a:r>
            <a:r>
              <a:rPr lang="pt-BR" sz="1650" dirty="0"/>
              <a:t>a partir dos CRA S — Centros de Referência </a:t>
            </a:r>
            <a:r>
              <a:rPr lang="pt-BR" sz="1650" dirty="0" smtClean="0"/>
              <a:t>da Assistência </a:t>
            </a:r>
            <a:r>
              <a:rPr lang="pt-BR" sz="1650" dirty="0"/>
              <a:t>Social —, ações de solidariedade em áreas de </a:t>
            </a:r>
            <a:r>
              <a:rPr lang="pt-BR" sz="1650" dirty="0" smtClean="0"/>
              <a:t>grande carência</a:t>
            </a:r>
            <a:r>
              <a:rPr lang="pt-BR" sz="1650" dirty="0"/>
              <a:t>, envolvendo as mais diversas pessoas e instituições </a:t>
            </a:r>
            <a:r>
              <a:rPr lang="pt-BR" sz="1650" dirty="0" smtClean="0"/>
              <a:t>da sociedade</a:t>
            </a:r>
            <a:r>
              <a:rPr lang="pt-BR" sz="1650" dirty="0"/>
              <a:t>;</a:t>
            </a:r>
          </a:p>
          <a:p>
            <a:pPr marL="0" indent="0" algn="just">
              <a:buNone/>
            </a:pPr>
            <a:r>
              <a:rPr lang="pt-BR" sz="1650" dirty="0"/>
              <a:t>8. </a:t>
            </a:r>
            <a:r>
              <a:rPr lang="pt-BR" sz="1650" b="1" dirty="0"/>
              <a:t>Organizar </a:t>
            </a:r>
            <a:r>
              <a:rPr lang="pt-BR" sz="1650" dirty="0"/>
              <a:t>grupos de orientação e educação alimentar, </a:t>
            </a:r>
            <a:r>
              <a:rPr lang="pt-BR" sz="1650" dirty="0" smtClean="0"/>
              <a:t>economia doméstica</a:t>
            </a:r>
            <a:r>
              <a:rPr lang="pt-BR" sz="1650" dirty="0"/>
              <a:t>, horta em casa etc., oferecendo dicas práticas </a:t>
            </a:r>
            <a:r>
              <a:rPr lang="pt-BR" sz="1650" dirty="0" smtClean="0"/>
              <a:t>para conservar </a:t>
            </a:r>
            <a:r>
              <a:rPr lang="pt-BR" sz="1650" dirty="0"/>
              <a:t>alimentos, para prepará-los mantendo o valor </a:t>
            </a:r>
            <a:r>
              <a:rPr lang="pt-BR" sz="1650" dirty="0" smtClean="0"/>
              <a:t>nutricional e </a:t>
            </a:r>
            <a:r>
              <a:rPr lang="pt-BR" sz="1650" dirty="0"/>
              <a:t>para comprar sem gastar muito;</a:t>
            </a:r>
          </a:p>
          <a:p>
            <a:pPr marL="0" indent="0" algn="just">
              <a:buNone/>
            </a:pPr>
            <a:r>
              <a:rPr lang="pt-BR" sz="1650" dirty="0"/>
              <a:t>9. </a:t>
            </a:r>
            <a:r>
              <a:rPr lang="pt-BR" sz="1650" b="1" dirty="0"/>
              <a:t>Promover </a:t>
            </a:r>
            <a:r>
              <a:rPr lang="pt-BR" sz="1650" dirty="0"/>
              <a:t>audiências públicas que discutam a situação da </a:t>
            </a:r>
            <a:r>
              <a:rPr lang="pt-BR" sz="1650" dirty="0" smtClean="0"/>
              <a:t>fome, suas </a:t>
            </a:r>
            <a:r>
              <a:rPr lang="pt-BR" sz="1650" dirty="0"/>
              <a:t>causas, consequências e, sobretudo, as soluções para </a:t>
            </a:r>
            <a:r>
              <a:rPr lang="pt-BR" sz="1650" dirty="0" smtClean="0"/>
              <a:t>esse flagelo</a:t>
            </a:r>
            <a:r>
              <a:rPr lang="pt-BR" sz="1650" dirty="0"/>
              <a:t>;</a:t>
            </a:r>
          </a:p>
          <a:p>
            <a:pPr marL="0" indent="0" algn="just">
              <a:buNone/>
            </a:pPr>
            <a:r>
              <a:rPr lang="pt-BR" sz="1650" dirty="0"/>
              <a:t>10. </a:t>
            </a:r>
            <a:r>
              <a:rPr lang="pt-BR" sz="1650" b="1" dirty="0"/>
              <a:t>Desenvolver </a:t>
            </a:r>
            <a:r>
              <a:rPr lang="pt-BR" sz="1650" dirty="0"/>
              <a:t>atividades interdisciplinares nas escolas sobre </a:t>
            </a:r>
            <a:r>
              <a:rPr lang="pt-BR" sz="1650" dirty="0" smtClean="0"/>
              <a:t>o tema </a:t>
            </a:r>
            <a:r>
              <a:rPr lang="pt-BR" sz="1650" dirty="0"/>
              <a:t>da fome;</a:t>
            </a:r>
          </a:p>
          <a:p>
            <a:pPr marL="0" indent="0" algn="just">
              <a:buNone/>
            </a:pPr>
            <a:r>
              <a:rPr lang="pt-BR" sz="1650" dirty="0"/>
              <a:t>11. </a:t>
            </a:r>
            <a:r>
              <a:rPr lang="pt-BR" sz="1650" b="1" dirty="0"/>
              <a:t>Organizar </a:t>
            </a:r>
            <a:r>
              <a:rPr lang="pt-BR" sz="1650" dirty="0"/>
              <a:t>hortas comunitárias, envolvendo as </a:t>
            </a:r>
            <a:r>
              <a:rPr lang="pt-BR" sz="1650" dirty="0" smtClean="0"/>
              <a:t>pessoas aposentadas;</a:t>
            </a:r>
          </a:p>
          <a:p>
            <a:pPr marL="0" indent="0" algn="just">
              <a:buNone/>
            </a:pPr>
            <a:r>
              <a:rPr lang="pt-BR" sz="1650" dirty="0"/>
              <a:t>12. </a:t>
            </a:r>
            <a:r>
              <a:rPr lang="pt-BR" sz="1650" b="1" dirty="0"/>
              <a:t>Cuidar </a:t>
            </a:r>
            <a:r>
              <a:rPr lang="pt-BR" sz="1650" dirty="0"/>
              <a:t>nas festas populares e das escolas para que haja </a:t>
            </a:r>
            <a:r>
              <a:rPr lang="pt-BR" sz="1650" dirty="0" smtClean="0"/>
              <a:t>comida saudável </a:t>
            </a:r>
            <a:r>
              <a:rPr lang="pt-BR" sz="1650" dirty="0"/>
              <a:t>e nutritiva e se aproveitem os produtos da terra.</a:t>
            </a:r>
          </a:p>
        </p:txBody>
      </p:sp>
    </p:spTree>
    <p:extLst>
      <p:ext uri="{BB962C8B-B14F-4D97-AF65-F5344CB8AC3E}">
        <p14:creationId xmlns:p14="http://schemas.microsoft.com/office/powerpoint/2010/main" val="78090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980728"/>
            <a:ext cx="4248472" cy="6480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Objetivo Geral: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51520" y="1844824"/>
            <a:ext cx="4752528" cy="4536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Sensibilizar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sociedade e a Igreja para enfrentarem o flagelo da fome, sofrido por uma multidão de irmãos e irmãs, por meio de compromissos que transformem esta realidade a partir do Evangelho de Jesus Cristo.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560" y="1124744"/>
            <a:ext cx="3524904" cy="4699871"/>
          </a:xfrm>
          <a:prstGeom prst="roundRect">
            <a:avLst>
              <a:gd name="adj" fmla="val 40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723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760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000" dirty="0"/>
              <a:t>b) </a:t>
            </a:r>
            <a:r>
              <a:rPr lang="pt-BR" sz="2000" b="1" i="1" dirty="0"/>
              <a:t>Governo Municipal</a:t>
            </a:r>
            <a:r>
              <a:rPr lang="pt-BR" sz="2000" dirty="0"/>
              <a:t>:</a:t>
            </a:r>
          </a:p>
          <a:p>
            <a:pPr marL="0" indent="0" algn="just">
              <a:buNone/>
            </a:pPr>
            <a:r>
              <a:rPr lang="pt-BR" sz="2000" dirty="0"/>
              <a:t>1. </a:t>
            </a:r>
            <a:r>
              <a:rPr lang="pt-BR" sz="2000" b="1" dirty="0"/>
              <a:t>Implementar </a:t>
            </a:r>
            <a:r>
              <a:rPr lang="pt-BR" sz="2000" dirty="0"/>
              <a:t>políticas públicas municipais </a:t>
            </a:r>
            <a:r>
              <a:rPr lang="pt-BR" sz="2000" dirty="0" smtClean="0"/>
              <a:t>eficazes </a:t>
            </a:r>
            <a:r>
              <a:rPr lang="pt-BR" sz="2000" dirty="0"/>
              <a:t>para </a:t>
            </a:r>
            <a:r>
              <a:rPr lang="pt-BR" sz="2000" dirty="0" smtClean="0"/>
              <a:t>erradicação da </a:t>
            </a:r>
            <a:r>
              <a:rPr lang="pt-BR" sz="2000" dirty="0"/>
              <a:t>fome;</a:t>
            </a:r>
          </a:p>
          <a:p>
            <a:pPr marL="0" indent="0" algn="just">
              <a:buNone/>
            </a:pPr>
            <a:r>
              <a:rPr lang="pt-BR" sz="2000" dirty="0"/>
              <a:t>2. </a:t>
            </a:r>
            <a:r>
              <a:rPr lang="pt-BR" sz="2000" b="1" dirty="0"/>
              <a:t>Incentivar </a:t>
            </a:r>
            <a:r>
              <a:rPr lang="pt-BR" sz="2000" dirty="0"/>
              <a:t>a produção </a:t>
            </a:r>
            <a:r>
              <a:rPr lang="pt-BR" sz="2000" dirty="0" smtClean="0"/>
              <a:t>diversificada </a:t>
            </a:r>
            <a:r>
              <a:rPr lang="pt-BR" sz="2000" dirty="0"/>
              <a:t>de alimentos na </a:t>
            </a:r>
            <a:r>
              <a:rPr lang="pt-BR" sz="2000" dirty="0" smtClean="0"/>
              <a:t>agricultura familiar</a:t>
            </a:r>
            <a:r>
              <a:rPr lang="pt-BR" sz="2000" dirty="0"/>
              <a:t>;</a:t>
            </a:r>
          </a:p>
          <a:p>
            <a:pPr marL="0" indent="0" algn="just">
              <a:buNone/>
            </a:pPr>
            <a:r>
              <a:rPr lang="pt-BR" sz="2000" dirty="0"/>
              <a:t>3. </a:t>
            </a:r>
            <a:r>
              <a:rPr lang="pt-BR" sz="2000" b="1" dirty="0"/>
              <a:t>Investir </a:t>
            </a:r>
            <a:r>
              <a:rPr lang="pt-BR" sz="2000" dirty="0"/>
              <a:t>na alimentação escolar, uma vez que ela é a única </a:t>
            </a:r>
            <a:r>
              <a:rPr lang="pt-BR" sz="2000" dirty="0" smtClean="0"/>
              <a:t>refeição saudável </a:t>
            </a:r>
            <a:r>
              <a:rPr lang="pt-BR" sz="2000" dirty="0"/>
              <a:t>de muitas crianças;</a:t>
            </a:r>
          </a:p>
          <a:p>
            <a:pPr marL="0" indent="0" algn="just">
              <a:buNone/>
            </a:pPr>
            <a:r>
              <a:rPr lang="pt-BR" sz="2000" dirty="0"/>
              <a:t>4. </a:t>
            </a:r>
            <a:r>
              <a:rPr lang="pt-BR" sz="2000" b="1" dirty="0"/>
              <a:t>Valorizar </a:t>
            </a:r>
            <a:r>
              <a:rPr lang="pt-BR" sz="2000" dirty="0"/>
              <a:t>a compra de alimentos da agricultura familiar </a:t>
            </a:r>
            <a:r>
              <a:rPr lang="pt-BR" sz="2000" dirty="0" smtClean="0"/>
              <a:t>para merenda </a:t>
            </a:r>
            <a:r>
              <a:rPr lang="pt-BR" sz="2000" dirty="0"/>
              <a:t>escolar;</a:t>
            </a:r>
          </a:p>
          <a:p>
            <a:pPr marL="0" indent="0" algn="just">
              <a:buNone/>
            </a:pPr>
            <a:r>
              <a:rPr lang="pt-BR" sz="2000" dirty="0"/>
              <a:t>5. </a:t>
            </a:r>
            <a:r>
              <a:rPr lang="pt-BR" sz="2000" b="1" dirty="0"/>
              <a:t>Promover </a:t>
            </a:r>
            <a:r>
              <a:rPr lang="pt-BR" sz="2000" dirty="0"/>
              <a:t>o abastecimento popular: a comida produzida </a:t>
            </a:r>
            <a:r>
              <a:rPr lang="pt-BR" sz="2000" dirty="0" smtClean="0"/>
              <a:t>no campo </a:t>
            </a:r>
            <a:r>
              <a:rPr lang="pt-BR" sz="2000" dirty="0"/>
              <a:t>precisa chegar às periferias, sem muitas mediações;</a:t>
            </a:r>
          </a:p>
          <a:p>
            <a:pPr marL="0" indent="0" algn="just">
              <a:buNone/>
            </a:pPr>
            <a:r>
              <a:rPr lang="pt-BR" sz="2000" dirty="0"/>
              <a:t>6. </a:t>
            </a:r>
            <a:r>
              <a:rPr lang="pt-BR" sz="2000" b="1" dirty="0"/>
              <a:t>Ampliar </a:t>
            </a:r>
            <a:r>
              <a:rPr lang="pt-BR" sz="2000" dirty="0"/>
              <a:t>os mercados populares de alimentos e as feiras </a:t>
            </a:r>
            <a:r>
              <a:rPr lang="pt-BR" sz="2000" dirty="0" smtClean="0"/>
              <a:t>livres populares</a:t>
            </a:r>
            <a:r>
              <a:rPr lang="pt-BR" sz="2000" dirty="0"/>
              <a:t>, investindo numa logística de armazenagem, </a:t>
            </a:r>
            <a:r>
              <a:rPr lang="pt-BR" sz="2000" dirty="0" smtClean="0"/>
              <a:t>transporte, conservação </a:t>
            </a:r>
            <a:r>
              <a:rPr lang="pt-BR" sz="2000" dirty="0"/>
              <a:t>etc. através de políticas públicas;</a:t>
            </a:r>
          </a:p>
          <a:p>
            <a:pPr marL="0" indent="0" algn="just">
              <a:buNone/>
            </a:pPr>
            <a:r>
              <a:rPr lang="pt-BR" sz="2000" dirty="0"/>
              <a:t>7. </a:t>
            </a:r>
            <a:r>
              <a:rPr lang="pt-BR" sz="2000" b="1" dirty="0"/>
              <a:t>Combater </a:t>
            </a:r>
            <a:r>
              <a:rPr lang="pt-BR" sz="2000" dirty="0"/>
              <a:t>os lixões ilegais, em que as pessoas vivem em </a:t>
            </a:r>
            <a:r>
              <a:rPr lang="pt-BR" sz="2000" dirty="0" smtClean="0"/>
              <a:t>situação análoga </a:t>
            </a:r>
            <a:r>
              <a:rPr lang="pt-BR" sz="2000" dirty="0"/>
              <a:t>à escravidão, e dar a quem lá frequenta condições </a:t>
            </a:r>
            <a:r>
              <a:rPr lang="pt-BR" sz="2000" dirty="0" smtClean="0"/>
              <a:t>dignas de </a:t>
            </a:r>
            <a:r>
              <a:rPr lang="pt-BR" sz="2000" dirty="0"/>
              <a:t>habitação, emprego e alimentação;</a:t>
            </a:r>
          </a:p>
          <a:p>
            <a:pPr marL="0" indent="0" algn="just">
              <a:buNone/>
            </a:pPr>
            <a:r>
              <a:rPr lang="pt-BR" sz="2000" dirty="0"/>
              <a:t>8. </a:t>
            </a:r>
            <a:r>
              <a:rPr lang="pt-BR" sz="2000" b="1" dirty="0"/>
              <a:t>Estimular </a:t>
            </a:r>
            <a:r>
              <a:rPr lang="pt-BR" sz="2000" dirty="0"/>
              <a:t>o pequeno produtor e o pequeno comércio.</a:t>
            </a:r>
          </a:p>
        </p:txBody>
      </p:sp>
    </p:spTree>
    <p:extLst>
      <p:ext uri="{BB962C8B-B14F-4D97-AF65-F5344CB8AC3E}">
        <p14:creationId xmlns:p14="http://schemas.microsoft.com/office/powerpoint/2010/main" val="22485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650" dirty="0"/>
              <a:t>c) </a:t>
            </a:r>
            <a:r>
              <a:rPr lang="pt-BR" sz="1650" b="1" i="1" dirty="0"/>
              <a:t>Governo Estadual</a:t>
            </a:r>
            <a:r>
              <a:rPr lang="pt-BR" sz="1650" dirty="0"/>
              <a:t>:</a:t>
            </a:r>
          </a:p>
          <a:p>
            <a:pPr marL="0" indent="0" algn="just">
              <a:buNone/>
            </a:pPr>
            <a:r>
              <a:rPr lang="pt-BR" sz="1650" dirty="0"/>
              <a:t>1. </a:t>
            </a:r>
            <a:r>
              <a:rPr lang="pt-BR" sz="1650" b="1" dirty="0"/>
              <a:t>Implementar </a:t>
            </a:r>
            <a:r>
              <a:rPr lang="pt-BR" sz="1650" dirty="0"/>
              <a:t>políticas públicas estaduais, </a:t>
            </a:r>
            <a:r>
              <a:rPr lang="pt-BR" sz="1650" dirty="0" smtClean="0"/>
              <a:t>eficazes</a:t>
            </a:r>
            <a:r>
              <a:rPr lang="pt-BR" sz="1650" dirty="0"/>
              <a:t>, para </a:t>
            </a:r>
            <a:r>
              <a:rPr lang="pt-BR" sz="1650" dirty="0" smtClean="0"/>
              <a:t>erradicação da </a:t>
            </a:r>
            <a:r>
              <a:rPr lang="pt-BR" sz="1650" dirty="0"/>
              <a:t>fome;</a:t>
            </a:r>
          </a:p>
          <a:p>
            <a:pPr marL="0" indent="0" algn="just">
              <a:buNone/>
            </a:pPr>
            <a:r>
              <a:rPr lang="pt-BR" sz="1650" dirty="0"/>
              <a:t>2. </a:t>
            </a:r>
            <a:r>
              <a:rPr lang="pt-BR" sz="1650" b="1" dirty="0"/>
              <a:t>Investir </a:t>
            </a:r>
            <a:r>
              <a:rPr lang="pt-BR" sz="1650" dirty="0"/>
              <a:t>na alimentação escolar, uma vez que ela é a única </a:t>
            </a:r>
            <a:r>
              <a:rPr lang="pt-BR" sz="1650" dirty="0" smtClean="0"/>
              <a:t>refeição saudável </a:t>
            </a:r>
            <a:r>
              <a:rPr lang="pt-BR" sz="1650" dirty="0"/>
              <a:t>de muitas crianças;</a:t>
            </a:r>
          </a:p>
          <a:p>
            <a:pPr marL="0" indent="0" algn="just">
              <a:buNone/>
            </a:pPr>
            <a:r>
              <a:rPr lang="pt-BR" sz="1650" dirty="0"/>
              <a:t>3. </a:t>
            </a:r>
            <a:r>
              <a:rPr lang="pt-BR" sz="1650" b="1" dirty="0"/>
              <a:t>Incentivar </a:t>
            </a:r>
            <a:r>
              <a:rPr lang="pt-BR" sz="1650" dirty="0"/>
              <a:t>a produção </a:t>
            </a:r>
            <a:r>
              <a:rPr lang="pt-BR" sz="1650" dirty="0" smtClean="0"/>
              <a:t>diversificada </a:t>
            </a:r>
            <a:r>
              <a:rPr lang="pt-BR" sz="1650" dirty="0"/>
              <a:t>de alimentos na </a:t>
            </a:r>
            <a:r>
              <a:rPr lang="pt-BR" sz="1650" dirty="0" smtClean="0"/>
              <a:t>agricultura familiar</a:t>
            </a:r>
            <a:r>
              <a:rPr lang="pt-BR" sz="1650" dirty="0"/>
              <a:t>;</a:t>
            </a:r>
          </a:p>
          <a:p>
            <a:pPr marL="0" indent="0" algn="just">
              <a:buNone/>
            </a:pPr>
            <a:r>
              <a:rPr lang="pt-BR" sz="1650" dirty="0"/>
              <a:t>4. </a:t>
            </a:r>
            <a:r>
              <a:rPr lang="pt-BR" sz="1650" b="1" dirty="0"/>
              <a:t>Promover </a:t>
            </a:r>
            <a:r>
              <a:rPr lang="pt-BR" sz="1650" dirty="0"/>
              <a:t>o abastecimento popular: a comida produzida </a:t>
            </a:r>
            <a:r>
              <a:rPr lang="pt-BR" sz="1650" dirty="0" smtClean="0"/>
              <a:t>no campo </a:t>
            </a:r>
            <a:r>
              <a:rPr lang="pt-BR" sz="1650" dirty="0"/>
              <a:t>precisa chegar às periferias, sem muitas mediações;</a:t>
            </a:r>
          </a:p>
          <a:p>
            <a:pPr marL="0" indent="0" algn="just">
              <a:buNone/>
            </a:pPr>
            <a:r>
              <a:rPr lang="pt-BR" sz="1650" dirty="0"/>
              <a:t>5. </a:t>
            </a:r>
            <a:r>
              <a:rPr lang="pt-BR" sz="1650" b="1" dirty="0"/>
              <a:t>Estimular </a:t>
            </a:r>
            <a:r>
              <a:rPr lang="pt-BR" sz="1650" dirty="0"/>
              <a:t>o pequeno produtor e o pequeno comércio</a:t>
            </a:r>
            <a:r>
              <a:rPr lang="pt-BR" sz="1650" dirty="0" smtClean="0"/>
              <a:t>.</a:t>
            </a:r>
          </a:p>
          <a:p>
            <a:pPr marL="0" indent="0" algn="just">
              <a:buNone/>
            </a:pPr>
            <a:endParaRPr lang="pt-BR" sz="1650" dirty="0"/>
          </a:p>
          <a:p>
            <a:pPr marL="0" indent="0" algn="just">
              <a:buNone/>
            </a:pPr>
            <a:r>
              <a:rPr lang="pt-BR" sz="1650" dirty="0" smtClean="0"/>
              <a:t>d) </a:t>
            </a:r>
            <a:r>
              <a:rPr lang="pt-BR" sz="1650" b="1" i="1" dirty="0"/>
              <a:t>Governo Federal</a:t>
            </a:r>
            <a:r>
              <a:rPr lang="pt-BR" sz="1650" dirty="0"/>
              <a:t>:</a:t>
            </a:r>
          </a:p>
          <a:p>
            <a:pPr marL="0" indent="0" algn="just">
              <a:buNone/>
            </a:pPr>
            <a:r>
              <a:rPr lang="pt-BR" sz="1650" dirty="0"/>
              <a:t>1. </a:t>
            </a:r>
            <a:r>
              <a:rPr lang="pt-BR" sz="1650" b="1" dirty="0"/>
              <a:t>Priorizar </a:t>
            </a:r>
            <a:r>
              <a:rPr lang="pt-BR" sz="1650" dirty="0"/>
              <a:t>a vida de todos os cidadãos aos interesses </a:t>
            </a:r>
            <a:r>
              <a:rPr lang="pt-BR" sz="1650" dirty="0" smtClean="0"/>
              <a:t>econômicos e </a:t>
            </a:r>
            <a:r>
              <a:rPr lang="pt-BR" sz="1650" dirty="0"/>
              <a:t>às dívidas públicas;</a:t>
            </a:r>
          </a:p>
          <a:p>
            <a:pPr marL="0" indent="0" algn="just">
              <a:buNone/>
            </a:pPr>
            <a:r>
              <a:rPr lang="pt-BR" sz="1650" dirty="0"/>
              <a:t>2. </a:t>
            </a:r>
            <a:r>
              <a:rPr lang="pt-BR" sz="1650" b="1" dirty="0"/>
              <a:t>Implementar </a:t>
            </a:r>
            <a:r>
              <a:rPr lang="pt-BR" sz="1650" dirty="0"/>
              <a:t>políticas públicas de Estado, </a:t>
            </a:r>
            <a:r>
              <a:rPr lang="pt-BR" sz="1650" dirty="0" smtClean="0"/>
              <a:t>eficazes</a:t>
            </a:r>
            <a:r>
              <a:rPr lang="pt-BR" sz="1650" dirty="0"/>
              <a:t>, para </a:t>
            </a:r>
            <a:r>
              <a:rPr lang="pt-BR" sz="1650" dirty="0" smtClean="0"/>
              <a:t>erradicação da </a:t>
            </a:r>
            <a:r>
              <a:rPr lang="pt-BR" sz="1650" dirty="0"/>
              <a:t>fome;</a:t>
            </a:r>
          </a:p>
          <a:p>
            <a:pPr marL="0" indent="0" algn="just">
              <a:buNone/>
            </a:pPr>
            <a:r>
              <a:rPr lang="pt-BR" sz="1650" dirty="0"/>
              <a:t>3. </a:t>
            </a:r>
            <a:r>
              <a:rPr lang="pt-BR" sz="1650" b="1" dirty="0"/>
              <a:t>Investir </a:t>
            </a:r>
            <a:r>
              <a:rPr lang="pt-BR" sz="1650" dirty="0"/>
              <a:t>no Programa Nacional de Alimentação Escolar (PNAE</a:t>
            </a:r>
            <a:r>
              <a:rPr lang="pt-BR" sz="1650" dirty="0" smtClean="0"/>
              <a:t>), uma </a:t>
            </a:r>
            <a:r>
              <a:rPr lang="pt-BR" sz="1650" dirty="0"/>
              <a:t>vez que a merenda escolar é a única refeição saudável </a:t>
            </a:r>
            <a:r>
              <a:rPr lang="pt-BR" sz="1650" dirty="0" smtClean="0"/>
              <a:t>de muitas </a:t>
            </a:r>
            <a:r>
              <a:rPr lang="pt-BR" sz="1650" dirty="0"/>
              <a:t>crianças;</a:t>
            </a:r>
          </a:p>
          <a:p>
            <a:pPr marL="0" indent="0" algn="just">
              <a:buNone/>
            </a:pPr>
            <a:r>
              <a:rPr lang="pt-BR" sz="1650" dirty="0"/>
              <a:t>4. </a:t>
            </a:r>
            <a:r>
              <a:rPr lang="pt-BR" sz="1650" b="1" dirty="0"/>
              <a:t>Retomar </a:t>
            </a:r>
            <a:r>
              <a:rPr lang="pt-BR" sz="1650" dirty="0"/>
              <a:t>os programas de aquisição de alimentos e os </a:t>
            </a:r>
            <a:r>
              <a:rPr lang="pt-BR" sz="1650" dirty="0" smtClean="0"/>
              <a:t>estoques públicos </a:t>
            </a:r>
            <a:r>
              <a:rPr lang="pt-BR" sz="1650" dirty="0"/>
              <a:t>reguladores e estratégicos, empresas públicas </a:t>
            </a:r>
            <a:r>
              <a:rPr lang="pt-BR" sz="1650" dirty="0" smtClean="0"/>
              <a:t>que controlem </a:t>
            </a:r>
            <a:r>
              <a:rPr lang="pt-BR" sz="1650" dirty="0"/>
              <a:t>o abastecimento, pois a </a:t>
            </a:r>
            <a:r>
              <a:rPr lang="pt-BR" sz="1650" dirty="0" smtClean="0"/>
              <a:t>inflação </a:t>
            </a:r>
            <a:r>
              <a:rPr lang="pt-BR" sz="1650" dirty="0"/>
              <a:t>vem da demanda e </a:t>
            </a:r>
            <a:r>
              <a:rPr lang="pt-BR" sz="1650" dirty="0" smtClean="0"/>
              <a:t>da especulação</a:t>
            </a:r>
            <a:r>
              <a:rPr lang="pt-BR" sz="1650" dirty="0"/>
              <a:t>;</a:t>
            </a:r>
          </a:p>
          <a:p>
            <a:pPr marL="0" indent="0" algn="just">
              <a:buNone/>
            </a:pPr>
            <a:r>
              <a:rPr lang="pt-BR" sz="1650" dirty="0"/>
              <a:t>5. </a:t>
            </a:r>
            <a:r>
              <a:rPr lang="pt-BR" sz="1650" b="1" dirty="0"/>
              <a:t>Criar </a:t>
            </a:r>
            <a:r>
              <a:rPr lang="pt-BR" sz="1650" dirty="0"/>
              <a:t>uma agência nacional que regule a alimentação, </a:t>
            </a:r>
            <a:r>
              <a:rPr lang="pt-BR" sz="1650" dirty="0" smtClean="0"/>
              <a:t>garantindo uma </a:t>
            </a:r>
            <a:r>
              <a:rPr lang="pt-BR" sz="1650" dirty="0"/>
              <a:t>alimentação saudável ao povo brasileiro</a:t>
            </a:r>
            <a:r>
              <a:rPr lang="pt-BR" sz="1650" dirty="0" smtClean="0"/>
              <a:t>;</a:t>
            </a:r>
            <a:endParaRPr lang="pt-BR" sz="1650" dirty="0"/>
          </a:p>
        </p:txBody>
      </p:sp>
    </p:spTree>
    <p:extLst>
      <p:ext uri="{BB962C8B-B14F-4D97-AF65-F5344CB8AC3E}">
        <p14:creationId xmlns:p14="http://schemas.microsoft.com/office/powerpoint/2010/main" val="275655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052736"/>
            <a:ext cx="8496944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1800" dirty="0" smtClean="0"/>
              <a:t>6. </a:t>
            </a:r>
            <a:r>
              <a:rPr lang="pt-BR" sz="1800" b="1" dirty="0" smtClean="0"/>
              <a:t>Garantir </a:t>
            </a:r>
            <a:r>
              <a:rPr lang="pt-BR" sz="1800" dirty="0" smtClean="0"/>
              <a:t>uma política de preços para a cesta básica que seja acessível a toda população;</a:t>
            </a:r>
          </a:p>
          <a:p>
            <a:pPr marL="0" indent="0" algn="just">
              <a:buNone/>
            </a:pPr>
            <a:r>
              <a:rPr lang="pt-BR" sz="1800" dirty="0" smtClean="0"/>
              <a:t>7. </a:t>
            </a:r>
            <a:r>
              <a:rPr lang="pt-BR" sz="1800" b="1" dirty="0" smtClean="0"/>
              <a:t>Incentivar </a:t>
            </a:r>
            <a:r>
              <a:rPr lang="pt-BR" sz="1800" dirty="0" smtClean="0"/>
              <a:t>a produção diversificada de alimentos na agricultura familiar;</a:t>
            </a:r>
          </a:p>
          <a:p>
            <a:pPr marL="0" indent="0" algn="just">
              <a:buNone/>
            </a:pPr>
            <a:r>
              <a:rPr lang="pt-BR" sz="1800" dirty="0" smtClean="0"/>
              <a:t>8. </a:t>
            </a:r>
            <a:r>
              <a:rPr lang="pt-BR" sz="1800" b="1" dirty="0" smtClean="0"/>
              <a:t>Estimular </a:t>
            </a:r>
            <a:r>
              <a:rPr lang="pt-BR" sz="1800" dirty="0" smtClean="0"/>
              <a:t>o pequeno produtor e o pequeno comércio;</a:t>
            </a:r>
          </a:p>
          <a:p>
            <a:pPr marL="0" indent="0" algn="just">
              <a:buNone/>
            </a:pPr>
            <a:r>
              <a:rPr lang="pt-BR" sz="1800" dirty="0" smtClean="0"/>
              <a:t>9. </a:t>
            </a:r>
            <a:r>
              <a:rPr lang="pt-BR" sz="1800" b="1" dirty="0" smtClean="0"/>
              <a:t>Realizar </a:t>
            </a:r>
            <a:r>
              <a:rPr lang="pt-BR" sz="1800" dirty="0" smtClean="0"/>
              <a:t>uma justa reforma do sistema tributário nacional que não pese sobre os mais pobres, mas promova a responsabilidade social das grandes fortunas e do </a:t>
            </a:r>
            <a:r>
              <a:rPr lang="pt-BR" sz="1800" dirty="0" err="1" smtClean="0"/>
              <a:t>rentismo</a:t>
            </a:r>
            <a:r>
              <a:rPr lang="pt-BR" sz="1800" dirty="0" smtClean="0"/>
              <a:t>;</a:t>
            </a:r>
          </a:p>
          <a:p>
            <a:pPr marL="0" indent="0" algn="just">
              <a:buNone/>
            </a:pPr>
            <a:r>
              <a:rPr lang="pt-BR" sz="1800" dirty="0" smtClean="0"/>
              <a:t>10. </a:t>
            </a:r>
            <a:r>
              <a:rPr lang="pt-BR" sz="1800" b="1" dirty="0" smtClean="0"/>
              <a:t>Corrigir </a:t>
            </a:r>
            <a:r>
              <a:rPr lang="pt-BR" sz="1800" dirty="0" smtClean="0"/>
              <a:t>o valor </a:t>
            </a:r>
            <a:r>
              <a:rPr lang="pt-BR" sz="1800" i="1" dirty="0" smtClean="0"/>
              <a:t>per capita </a:t>
            </a:r>
            <a:r>
              <a:rPr lang="pt-BR" sz="1800" dirty="0" smtClean="0"/>
              <a:t>repassado pelo Fundo Nacional de Educação (FNDE) para os municípios, a fim de ampliar a capacidade das escolas de prover a alimentação escolar e assegurar uma melhor qualidade dos alimentos adquiridos;</a:t>
            </a:r>
          </a:p>
          <a:p>
            <a:pPr marL="0" indent="0" algn="just">
              <a:buNone/>
            </a:pPr>
            <a:endParaRPr lang="pt-BR" sz="1650" dirty="0"/>
          </a:p>
          <a:p>
            <a:pPr marL="0" indent="0" algn="just">
              <a:buNone/>
            </a:pPr>
            <a:endParaRPr lang="pt-BR" sz="1650" dirty="0" smtClean="0"/>
          </a:p>
          <a:p>
            <a:pPr marL="0" indent="0">
              <a:buNone/>
            </a:pPr>
            <a:r>
              <a:rPr lang="pt-BR" sz="1800" dirty="0"/>
              <a:t>O Encontro Nacional Contra a Fome, realizado de 20 a </a:t>
            </a:r>
            <a:r>
              <a:rPr lang="pt-BR" sz="1800" dirty="0" smtClean="0"/>
              <a:t>23 de </a:t>
            </a:r>
            <a:r>
              <a:rPr lang="pt-BR" sz="1800" dirty="0"/>
              <a:t>junho de 2022, no Rio de Janeiro, aprovou </a:t>
            </a:r>
            <a:r>
              <a:rPr lang="pt-BR" sz="1800" b="1" dirty="0"/>
              <a:t>10 medidas </a:t>
            </a:r>
            <a:r>
              <a:rPr lang="pt-BR" sz="1800" b="1" dirty="0" smtClean="0"/>
              <a:t>prioritárias para </a:t>
            </a:r>
            <a:r>
              <a:rPr lang="pt-BR" sz="1800" b="1" dirty="0"/>
              <a:t>vencer a fome</a:t>
            </a:r>
            <a:r>
              <a:rPr lang="pt-BR" sz="1800" dirty="0"/>
              <a:t>. Estas medidas podem fazer parte das </a:t>
            </a:r>
            <a:r>
              <a:rPr lang="pt-BR" sz="1800" dirty="0" smtClean="0"/>
              <a:t>sugestões para </a:t>
            </a:r>
            <a:r>
              <a:rPr lang="pt-BR" sz="1800" dirty="0"/>
              <a:t>o discernimento do nosso </a:t>
            </a:r>
            <a:r>
              <a:rPr lang="pt-BR" sz="1800" dirty="0" smtClean="0"/>
              <a:t>agir:</a:t>
            </a:r>
          </a:p>
          <a:p>
            <a:pPr marL="0" indent="0" algn="ctr">
              <a:buNone/>
            </a:pPr>
            <a:endParaRPr lang="pt-BR" sz="2400" dirty="0" smtClean="0"/>
          </a:p>
          <a:p>
            <a:pPr marL="0" indent="0" algn="ctr">
              <a:buNone/>
            </a:pPr>
            <a:r>
              <a:rPr lang="pt-BR" sz="2400" dirty="0" smtClean="0"/>
              <a:t>https</a:t>
            </a:r>
            <a:r>
              <a:rPr lang="pt-BR" sz="2400" dirty="0"/>
              <a:t>://www.encontrocontraafome.org.br</a:t>
            </a:r>
            <a:r>
              <a:rPr lang="pt-BR" sz="2400" dirty="0" smtClean="0"/>
              <a:t>/</a:t>
            </a: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16574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idx="1"/>
          </p:nvPr>
        </p:nvSpPr>
        <p:spPr>
          <a:xfrm>
            <a:off x="467544" y="2204864"/>
            <a:ext cx="8229600" cy="2406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pt-BR" sz="4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Não dá para correr o risco de ouvir do Senhor: “</a:t>
            </a:r>
            <a:r>
              <a:rPr lang="pt-BR" sz="4800" i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pois eu estava com fome, e não me destes de comer</a:t>
            </a:r>
            <a:r>
              <a:rPr lang="pt-BR" sz="4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” (</a:t>
            </a:r>
            <a:r>
              <a:rPr lang="pt-BR" sz="4800" dirty="0" err="1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Mt</a:t>
            </a:r>
            <a:r>
              <a:rPr lang="pt-BR" sz="4800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 25,42).</a:t>
            </a:r>
            <a:endParaRPr lang="pt-BR" sz="4800" dirty="0">
              <a:solidFill>
                <a:schemeClr val="bg1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-26250"/>
            <a:ext cx="5346700" cy="7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77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24" y="1016732"/>
            <a:ext cx="8658353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4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17968" y="0"/>
            <a:ext cx="4248472" cy="6480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  <a:ea typeface="Cambria" pitchFamily="18" charset="0"/>
              </a:rPr>
              <a:t>Objetivos Específicos:</a:t>
            </a:r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lack" pitchFamily="50" charset="0"/>
              <a:ea typeface="Cambria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24811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708482" y="980728"/>
            <a:ext cx="6256006" cy="5472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/>
            <a:r>
              <a:rPr lang="pt-BR" sz="3300" b="1" cap="sm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Compreender </a:t>
            </a:r>
            <a:r>
              <a:rPr lang="pt-BR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 realidade da fome à luz da fé em Jesus Cristo;</a:t>
            </a:r>
          </a:p>
          <a:p>
            <a:pPr lvl="0" algn="r"/>
            <a:r>
              <a:rPr lang="pt-BR" sz="33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Desvelar </a:t>
            </a:r>
            <a:r>
              <a:rPr lang="pt-BR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 causas estruturais da fome no Brasil;</a:t>
            </a:r>
          </a:p>
          <a:p>
            <a:pPr lvl="0" algn="r"/>
            <a:r>
              <a:rPr lang="pt-BR" sz="33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Indicar</a:t>
            </a:r>
            <a:r>
              <a:rPr lang="pt-BR" sz="33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as contradições de uma economia que mata pela fome;</a:t>
            </a:r>
          </a:p>
          <a:p>
            <a:pPr lvl="0" algn="r"/>
            <a:r>
              <a:rPr lang="pt-BR" sz="33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Aprofundar</a:t>
            </a:r>
            <a:r>
              <a:rPr lang="pt-BR" sz="3300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pt-BR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o conhecimento e a compreensão das exigências evangélicas e éticas de superação da miséria e da fome</a:t>
            </a:r>
            <a:r>
              <a:rPr lang="pt-BR" sz="3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;</a:t>
            </a:r>
            <a:endParaRPr lang="pt-BR" sz="3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5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22467</TotalTime>
  <Words>5173</Words>
  <Application>Microsoft Office PowerPoint</Application>
  <PresentationFormat>Apresentação na tela (4:3)</PresentationFormat>
  <Paragraphs>250</Paragraphs>
  <Slides>84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85" baseType="lpstr">
      <vt:lpstr>Tema do Office</vt:lpstr>
      <vt:lpstr>Campanha da Fraternidade-2023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Prioridade para o lucro e não para a alimentação do cidadão.</vt:lpstr>
      <vt:lpstr>Insegurança Alimentar e Insegurança Hídrica:</vt:lpstr>
      <vt:lpstr>Fome e moradia: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Fome e política:</vt:lpstr>
      <vt:lpstr>Apresentação do PowerPoint</vt:lpstr>
      <vt:lpstr>Apresentação do PowerPoint</vt:lpstr>
      <vt:lpstr>Fome e cuidado com a Casa Comum:</vt:lpstr>
      <vt:lpstr>Fome e educação:</vt:lpstr>
      <vt:lpstr>O muito que se tem feito no combate à fome:</vt:lpstr>
      <vt:lpstr>Economia Solidária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Preparando a Leitura Orante de Mt 14,13-21</vt:lpstr>
      <vt:lpstr>Apresentação do PowerPoint</vt:lpstr>
      <vt:lpstr>Apresentação do PowerPoint</vt:lpstr>
      <vt:lpstr>Apresentação do PowerPoint</vt:lpstr>
      <vt:lpstr>Apresentação do PowerPoint</vt:lpstr>
      <vt:lpstr>LEITURA</vt:lpstr>
      <vt:lpstr>Apresentação do PowerPoint</vt:lpstr>
      <vt:lpstr>MEDITAÇÃO</vt:lpstr>
      <vt:lpstr>Apresentação do PowerPoint</vt:lpstr>
      <vt:lpstr>Apresentação do PowerPoint</vt:lpstr>
      <vt:lpstr>Apresentação do PowerPoint</vt:lpstr>
      <vt:lpstr>ORAÇÃO</vt:lpstr>
      <vt:lpstr>Apresentação do PowerPoint</vt:lpstr>
      <vt:lpstr>CONTEMPLAÇÃO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caridade não pode morrer entre nós cristãos. Ela é o nosso distintivo. Se não tiver amor, não vale de nada (cf. 1Cor 13,3) tudo o que fizermos. E o amor-caridade (agape) nasce da experiência primeira de sermos amados radicalmente pelo próprio Deus. “De tal modo Deus amou o mundo, que deu o seu Filho Unigênito, para que todo o que nele crer não pereça, mas tenha a vida eterna” ( Jo 3,16). E transborda em nós, quando somos capazes de amar sem esperar nada em troca: “pois eu estava com fome, e me destes de comer; estava com sede, e me destes de beber; eu era forasteiro, e me recebestes em casa; estava nu, e me vestistes; doente, e cuidastes de mim; na prisão, e viestes até mim” (Mt 25,35-36). O agir da CF 2023 se situa no horizonte das obras de misericórdia, pelas quais seremos julgados no último dia.</vt:lpstr>
      <vt:lpstr>Nossa ação deve contemplar três níveis: - assistencial, - promocional e - sociopolítico. </vt:lpstr>
      <vt:lpstr>Apresentação do PowerPoint</vt:lpstr>
      <vt:lpstr>1. Partilhar do muito ou do pouco que se tem com aqueles que mais necessitam; 2. Praticar a partilha na família, na escola, no trabalho etc.; 3. Jejuar em atitude solidária com aqueles que pela miséria são obrigados ao jejum; 4. Converter o resultado do seu jejum e da sua penitência quaresmal  também em alimento para quem precisa; 5. Questionar o próprio estilo de vida e de alimentação; 6. Ser solidário(a) com os que passam fome aguda – jamais renunciar à solidariedade; 7. Colaborar nas campanhas de arrecadação de alimentos de entidades sérias e transparentes; 8. Abolir o desperdício de alimentos, estabelecendo práticas de reaproveitamento saudável; 9. Realizar uma doação significativa para a Coleta Nacional da Solidariedade, no Domingo de Ramos; 10. Participar dos conselhos de direitos (humanos, da criança e do adolescente, da juventude, da pessoa idosa, de saúde...); 11. Praticar o voluntariado; 12. Envolver-se nos trabalhos e nas ações que já existem na comunidade, como a Sociedade São Vicente de Paulo (SSVP), o Serviço da Caridade, as Pastorais Sociais, a Caritas etc.; 13. Preparar uma refeição saudável e nutritiva no domingo de Páscoa e convidar uma família carente; 14. Participar mais ativamente das discussões sociais de políticas públicas; 15. Envolver-se na política com espírito cristão, não lavando as mãos como Pilatos nem difundindo a ideia errônea de que política não presta nem é lugar de cristão; 16. Tomar maior conhecimento e envolver-se nas iniciativas públicas (governamentais ou não) de combate à fome e à pobreza em seu município; 17. Apoiar e participar de alguma pastoral social em sua paróquia.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Campanha da Fraternidade-2023  Fraternidade e Fome  “Dai-lhes vós mesmos de comer” (Mt 14,16)</dc:title>
  <dc:creator>User</dc:creator>
  <cp:lastModifiedBy>User</cp:lastModifiedBy>
  <cp:revision>78</cp:revision>
  <dcterms:created xsi:type="dcterms:W3CDTF">2022-08-15T17:13:46Z</dcterms:created>
  <dcterms:modified xsi:type="dcterms:W3CDTF">2022-12-21T12:23:51Z</dcterms:modified>
</cp:coreProperties>
</file>