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65"/>
  </p:notesMasterIdLst>
  <p:sldIdLst>
    <p:sldId id="260" r:id="rId2"/>
    <p:sldId id="325" r:id="rId3"/>
    <p:sldId id="327" r:id="rId4"/>
    <p:sldId id="326" r:id="rId5"/>
    <p:sldId id="328" r:id="rId6"/>
    <p:sldId id="329" r:id="rId7"/>
    <p:sldId id="330" r:id="rId8"/>
    <p:sldId id="331" r:id="rId9"/>
    <p:sldId id="332" r:id="rId10"/>
    <p:sldId id="304" r:id="rId11"/>
    <p:sldId id="305" r:id="rId12"/>
    <p:sldId id="333" r:id="rId13"/>
    <p:sldId id="334" r:id="rId14"/>
    <p:sldId id="277" r:id="rId15"/>
    <p:sldId id="335" r:id="rId16"/>
    <p:sldId id="307" r:id="rId17"/>
    <p:sldId id="308" r:id="rId18"/>
    <p:sldId id="309" r:id="rId19"/>
    <p:sldId id="261" r:id="rId20"/>
    <p:sldId id="336" r:id="rId21"/>
    <p:sldId id="311" r:id="rId22"/>
    <p:sldId id="337" r:id="rId23"/>
    <p:sldId id="310" r:id="rId24"/>
    <p:sldId id="262" r:id="rId25"/>
    <p:sldId id="265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85" r:id="rId34"/>
    <p:sldId id="295" r:id="rId35"/>
    <p:sldId id="296" r:id="rId36"/>
    <p:sldId id="297" r:id="rId37"/>
    <p:sldId id="317" r:id="rId38"/>
    <p:sldId id="319" r:id="rId39"/>
    <p:sldId id="318" r:id="rId40"/>
    <p:sldId id="320" r:id="rId41"/>
    <p:sldId id="321" r:id="rId42"/>
    <p:sldId id="322" r:id="rId43"/>
    <p:sldId id="298" r:id="rId44"/>
    <p:sldId id="342" r:id="rId45"/>
    <p:sldId id="343" r:id="rId46"/>
    <p:sldId id="344" r:id="rId47"/>
    <p:sldId id="345" r:id="rId48"/>
    <p:sldId id="346" r:id="rId49"/>
    <p:sldId id="347" r:id="rId50"/>
    <p:sldId id="341" r:id="rId51"/>
    <p:sldId id="299" r:id="rId52"/>
    <p:sldId id="338" r:id="rId53"/>
    <p:sldId id="339" r:id="rId54"/>
    <p:sldId id="340" r:id="rId55"/>
    <p:sldId id="300" r:id="rId56"/>
    <p:sldId id="323" r:id="rId57"/>
    <p:sldId id="301" r:id="rId58"/>
    <p:sldId id="324" r:id="rId59"/>
    <p:sldId id="302" r:id="rId60"/>
    <p:sldId id="312" r:id="rId61"/>
    <p:sldId id="313" r:id="rId62"/>
    <p:sldId id="314" r:id="rId63"/>
    <p:sldId id="316" r:id="rId64"/>
  </p:sldIdLst>
  <p:sldSz cx="9144000" cy="5143500" type="screen16x9"/>
  <p:notesSz cx="6858000" cy="9144000"/>
  <p:embeddedFontLst>
    <p:embeddedFont>
      <p:font typeface="Baskerville Old Face" panose="02020602080505020303" pitchFamily="18" charset="0"/>
      <p:regular r:id="rId66"/>
    </p:embeddedFont>
    <p:embeddedFont>
      <p:font typeface="Rage Italic" panose="03070502040507070304" pitchFamily="66" charset="0"/>
      <p:regular r:id="rId67"/>
    </p:embeddedFont>
    <p:embeddedFont>
      <p:font typeface="Tinos" panose="020B0604020202020204" charset="0"/>
      <p:regular r:id="rId68"/>
      <p:bold r:id="rId69"/>
      <p:italic r:id="rId70"/>
      <p:boldItalic r:id="rId71"/>
    </p:embeddedFont>
    <p:embeddedFont>
      <p:font typeface="Vidaloka" panose="020B0604020202020204" charset="0"/>
      <p:regular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  <a:srgbClr val="683114"/>
    <a:srgbClr val="EFEFEF"/>
    <a:srgbClr val="3C1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1D5881-6563-4CCC-8EB0-D8AE3B766B9C}">
  <a:tblStyle styleId="{351D5881-6563-4CCC-8EB0-D8AE3B766B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042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137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76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503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966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712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49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991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916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84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230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676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300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416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165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428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48530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89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270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434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524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641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596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5103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152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5113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8759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9685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46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8852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6423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49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55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038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176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4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473D37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2682794" y="682601"/>
            <a:ext cx="3778500" cy="3778500"/>
          </a:xfrm>
          <a:prstGeom prst="rect">
            <a:avLst/>
          </a:prstGeom>
          <a:solidFill>
            <a:srgbClr val="9E7C59"/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971400" y="1313275"/>
            <a:ext cx="3201300" cy="25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Char char="⬗"/>
              <a:defRPr i="1">
                <a:solidFill>
                  <a:srgbClr val="FFFFFF"/>
                </a:solidFill>
              </a:defRPr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60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4414050" y="4046550"/>
            <a:ext cx="315900" cy="98400"/>
            <a:chOff x="4414050" y="1436450"/>
            <a:chExt cx="315900" cy="98400"/>
          </a:xfrm>
        </p:grpSpPr>
        <p:cxnSp>
          <p:nvCxnSpPr>
            <p:cNvPr id="26" name="Shape 26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7" name="Shape 27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rgbClr val="9E7C59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Char char="⬗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34" name="Shape 34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35" name="Shape 35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TITLE_AND_BODY_1">
    <p:bg>
      <p:bgPr>
        <a:solidFill>
          <a:srgbClr val="9E7C59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554700" y="544650"/>
            <a:ext cx="40254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32916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02900" y="1598730"/>
            <a:ext cx="32916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Char char="⬗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1" name="Shape 41"/>
          <p:cNvGrpSpPr/>
          <p:nvPr/>
        </p:nvGrpSpPr>
        <p:grpSpPr>
          <a:xfrm>
            <a:off x="2409450" y="1316883"/>
            <a:ext cx="315900" cy="98400"/>
            <a:chOff x="4414050" y="1436450"/>
            <a:chExt cx="315900" cy="98400"/>
          </a:xfrm>
        </p:grpSpPr>
        <p:cxnSp>
          <p:nvCxnSpPr>
            <p:cNvPr id="42" name="Shape 42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43" name="Shape 43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Shape 55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56" name="Shape 56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57" name="Shape 57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902900" y="1592400"/>
            <a:ext cx="2365200" cy="28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3389475" y="1592400"/>
            <a:ext cx="2365200" cy="28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5876050" y="1592400"/>
            <a:ext cx="2365200" cy="28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Shape 65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66" name="Shape 66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67" name="Shape 67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ntainer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4414050" y="4579950"/>
            <a:ext cx="315900" cy="98400"/>
            <a:chOff x="4414050" y="1436450"/>
            <a:chExt cx="315900" cy="98400"/>
          </a:xfrm>
        </p:grpSpPr>
        <p:cxnSp>
          <p:nvCxnSpPr>
            <p:cNvPr id="83" name="Shape 83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84" name="Shape 84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rame">
  <p:cSld name="BLANK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76"/>
            </a:avLst>
          </a:prstGeom>
          <a:solidFill>
            <a:srgbClr val="1A0808">
              <a:alpha val="3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750" y="224000"/>
            <a:ext cx="8848500" cy="4712100"/>
          </a:xfrm>
          <a:prstGeom prst="frame">
            <a:avLst>
              <a:gd name="adj1" fmla="val 7899"/>
            </a:avLst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9" name="Shape 89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9E7C5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5143488"/>
          </a:xfrm>
          <a:custGeom>
            <a:avLst/>
            <a:gdLst/>
            <a:ahLst/>
            <a:cxnLst/>
            <a:rect l="0" t="0" r="0" b="0"/>
            <a:pathLst>
              <a:path w="285750" h="160734" extrusionOk="0">
                <a:moveTo>
                  <a:pt x="1116" y="0"/>
                </a:moveTo>
                <a:lnTo>
                  <a:pt x="0" y="1116"/>
                </a:lnTo>
                <a:lnTo>
                  <a:pt x="0" y="1563"/>
                </a:lnTo>
                <a:lnTo>
                  <a:pt x="1563" y="0"/>
                </a:lnTo>
                <a:close/>
                <a:moveTo>
                  <a:pt x="7367" y="0"/>
                </a:moveTo>
                <a:lnTo>
                  <a:pt x="0" y="7367"/>
                </a:lnTo>
                <a:lnTo>
                  <a:pt x="0" y="7813"/>
                </a:lnTo>
                <a:lnTo>
                  <a:pt x="7813" y="0"/>
                </a:lnTo>
                <a:close/>
                <a:moveTo>
                  <a:pt x="13618" y="0"/>
                </a:moveTo>
                <a:lnTo>
                  <a:pt x="0" y="13618"/>
                </a:lnTo>
                <a:lnTo>
                  <a:pt x="0" y="14064"/>
                </a:lnTo>
                <a:lnTo>
                  <a:pt x="14064" y="0"/>
                </a:lnTo>
                <a:close/>
                <a:moveTo>
                  <a:pt x="19869" y="0"/>
                </a:moveTo>
                <a:lnTo>
                  <a:pt x="0" y="19869"/>
                </a:lnTo>
                <a:lnTo>
                  <a:pt x="0" y="20315"/>
                </a:lnTo>
                <a:lnTo>
                  <a:pt x="20315" y="0"/>
                </a:lnTo>
                <a:close/>
                <a:moveTo>
                  <a:pt x="26119" y="0"/>
                </a:moveTo>
                <a:lnTo>
                  <a:pt x="0" y="26119"/>
                </a:lnTo>
                <a:lnTo>
                  <a:pt x="0" y="26566"/>
                </a:lnTo>
                <a:lnTo>
                  <a:pt x="26566" y="0"/>
                </a:lnTo>
                <a:close/>
                <a:moveTo>
                  <a:pt x="32370" y="0"/>
                </a:moveTo>
                <a:lnTo>
                  <a:pt x="0" y="32370"/>
                </a:lnTo>
                <a:lnTo>
                  <a:pt x="0" y="32817"/>
                </a:lnTo>
                <a:lnTo>
                  <a:pt x="32817" y="0"/>
                </a:lnTo>
                <a:close/>
                <a:moveTo>
                  <a:pt x="38621" y="0"/>
                </a:moveTo>
                <a:lnTo>
                  <a:pt x="0" y="38621"/>
                </a:lnTo>
                <a:lnTo>
                  <a:pt x="0" y="39067"/>
                </a:lnTo>
                <a:lnTo>
                  <a:pt x="39067" y="0"/>
                </a:lnTo>
                <a:close/>
                <a:moveTo>
                  <a:pt x="44872" y="0"/>
                </a:moveTo>
                <a:lnTo>
                  <a:pt x="0" y="44872"/>
                </a:lnTo>
                <a:lnTo>
                  <a:pt x="0" y="45318"/>
                </a:lnTo>
                <a:lnTo>
                  <a:pt x="45318" y="0"/>
                </a:lnTo>
                <a:close/>
                <a:moveTo>
                  <a:pt x="51122" y="0"/>
                </a:moveTo>
                <a:lnTo>
                  <a:pt x="0" y="51122"/>
                </a:lnTo>
                <a:lnTo>
                  <a:pt x="0" y="51569"/>
                </a:lnTo>
                <a:lnTo>
                  <a:pt x="51569" y="0"/>
                </a:lnTo>
                <a:close/>
                <a:moveTo>
                  <a:pt x="57373" y="0"/>
                </a:moveTo>
                <a:lnTo>
                  <a:pt x="0" y="57373"/>
                </a:lnTo>
                <a:lnTo>
                  <a:pt x="0" y="57820"/>
                </a:lnTo>
                <a:lnTo>
                  <a:pt x="57820" y="0"/>
                </a:lnTo>
                <a:close/>
                <a:moveTo>
                  <a:pt x="63624" y="0"/>
                </a:moveTo>
                <a:lnTo>
                  <a:pt x="0" y="63624"/>
                </a:lnTo>
                <a:lnTo>
                  <a:pt x="0" y="64070"/>
                </a:lnTo>
                <a:lnTo>
                  <a:pt x="64071" y="0"/>
                </a:lnTo>
                <a:close/>
                <a:moveTo>
                  <a:pt x="69875" y="0"/>
                </a:moveTo>
                <a:lnTo>
                  <a:pt x="0" y="69875"/>
                </a:lnTo>
                <a:lnTo>
                  <a:pt x="0" y="70321"/>
                </a:lnTo>
                <a:lnTo>
                  <a:pt x="70321" y="0"/>
                </a:lnTo>
                <a:close/>
                <a:moveTo>
                  <a:pt x="76126" y="0"/>
                </a:moveTo>
                <a:lnTo>
                  <a:pt x="0" y="76125"/>
                </a:lnTo>
                <a:lnTo>
                  <a:pt x="0" y="76572"/>
                </a:lnTo>
                <a:lnTo>
                  <a:pt x="76572" y="0"/>
                </a:lnTo>
                <a:close/>
                <a:moveTo>
                  <a:pt x="82376" y="0"/>
                </a:moveTo>
                <a:lnTo>
                  <a:pt x="0" y="82376"/>
                </a:lnTo>
                <a:lnTo>
                  <a:pt x="0" y="82823"/>
                </a:lnTo>
                <a:lnTo>
                  <a:pt x="82823" y="0"/>
                </a:lnTo>
                <a:close/>
                <a:moveTo>
                  <a:pt x="88627" y="0"/>
                </a:moveTo>
                <a:lnTo>
                  <a:pt x="0" y="88627"/>
                </a:lnTo>
                <a:lnTo>
                  <a:pt x="0" y="89073"/>
                </a:lnTo>
                <a:lnTo>
                  <a:pt x="89074" y="0"/>
                </a:lnTo>
                <a:close/>
                <a:moveTo>
                  <a:pt x="94878" y="0"/>
                </a:moveTo>
                <a:lnTo>
                  <a:pt x="0" y="94878"/>
                </a:lnTo>
                <a:lnTo>
                  <a:pt x="0" y="95324"/>
                </a:lnTo>
                <a:lnTo>
                  <a:pt x="95324" y="0"/>
                </a:lnTo>
                <a:close/>
                <a:moveTo>
                  <a:pt x="101129" y="0"/>
                </a:moveTo>
                <a:lnTo>
                  <a:pt x="0" y="101128"/>
                </a:lnTo>
                <a:lnTo>
                  <a:pt x="0" y="101575"/>
                </a:lnTo>
                <a:lnTo>
                  <a:pt x="101575" y="0"/>
                </a:lnTo>
                <a:close/>
                <a:moveTo>
                  <a:pt x="107379" y="0"/>
                </a:moveTo>
                <a:lnTo>
                  <a:pt x="0" y="107379"/>
                </a:lnTo>
                <a:lnTo>
                  <a:pt x="0" y="107826"/>
                </a:lnTo>
                <a:lnTo>
                  <a:pt x="107826" y="0"/>
                </a:lnTo>
                <a:close/>
                <a:moveTo>
                  <a:pt x="113630" y="0"/>
                </a:moveTo>
                <a:lnTo>
                  <a:pt x="0" y="113630"/>
                </a:lnTo>
                <a:lnTo>
                  <a:pt x="0" y="114076"/>
                </a:lnTo>
                <a:lnTo>
                  <a:pt x="114077" y="0"/>
                </a:lnTo>
                <a:close/>
                <a:moveTo>
                  <a:pt x="119881" y="0"/>
                </a:moveTo>
                <a:lnTo>
                  <a:pt x="0" y="119881"/>
                </a:lnTo>
                <a:lnTo>
                  <a:pt x="0" y="120327"/>
                </a:lnTo>
                <a:lnTo>
                  <a:pt x="120328" y="0"/>
                </a:lnTo>
                <a:close/>
                <a:moveTo>
                  <a:pt x="126132" y="0"/>
                </a:moveTo>
                <a:lnTo>
                  <a:pt x="0" y="126132"/>
                </a:lnTo>
                <a:lnTo>
                  <a:pt x="0" y="126578"/>
                </a:lnTo>
                <a:lnTo>
                  <a:pt x="126578" y="0"/>
                </a:lnTo>
                <a:close/>
                <a:moveTo>
                  <a:pt x="132383" y="0"/>
                </a:moveTo>
                <a:lnTo>
                  <a:pt x="0" y="132382"/>
                </a:lnTo>
                <a:lnTo>
                  <a:pt x="0" y="132829"/>
                </a:lnTo>
                <a:lnTo>
                  <a:pt x="132829" y="0"/>
                </a:lnTo>
                <a:close/>
                <a:moveTo>
                  <a:pt x="138633" y="0"/>
                </a:moveTo>
                <a:lnTo>
                  <a:pt x="0" y="138633"/>
                </a:lnTo>
                <a:lnTo>
                  <a:pt x="0" y="139080"/>
                </a:lnTo>
                <a:lnTo>
                  <a:pt x="139080" y="0"/>
                </a:lnTo>
                <a:close/>
                <a:moveTo>
                  <a:pt x="144884" y="0"/>
                </a:moveTo>
                <a:lnTo>
                  <a:pt x="0" y="144884"/>
                </a:lnTo>
                <a:lnTo>
                  <a:pt x="0" y="145330"/>
                </a:lnTo>
                <a:lnTo>
                  <a:pt x="145331" y="0"/>
                </a:lnTo>
                <a:close/>
                <a:moveTo>
                  <a:pt x="151135" y="0"/>
                </a:moveTo>
                <a:lnTo>
                  <a:pt x="0" y="151135"/>
                </a:lnTo>
                <a:lnTo>
                  <a:pt x="0" y="151581"/>
                </a:lnTo>
                <a:lnTo>
                  <a:pt x="151581" y="0"/>
                </a:lnTo>
                <a:close/>
                <a:moveTo>
                  <a:pt x="157386" y="0"/>
                </a:moveTo>
                <a:lnTo>
                  <a:pt x="0" y="157385"/>
                </a:lnTo>
                <a:lnTo>
                  <a:pt x="0" y="157832"/>
                </a:lnTo>
                <a:lnTo>
                  <a:pt x="157832" y="0"/>
                </a:lnTo>
                <a:close/>
                <a:moveTo>
                  <a:pt x="163637" y="0"/>
                </a:moveTo>
                <a:lnTo>
                  <a:pt x="2902" y="160734"/>
                </a:lnTo>
                <a:lnTo>
                  <a:pt x="3349" y="160734"/>
                </a:lnTo>
                <a:lnTo>
                  <a:pt x="164083" y="0"/>
                </a:lnTo>
                <a:close/>
                <a:moveTo>
                  <a:pt x="169887" y="0"/>
                </a:moveTo>
                <a:lnTo>
                  <a:pt x="9153" y="160734"/>
                </a:lnTo>
                <a:lnTo>
                  <a:pt x="9599" y="160734"/>
                </a:lnTo>
                <a:lnTo>
                  <a:pt x="170334" y="0"/>
                </a:lnTo>
                <a:close/>
                <a:moveTo>
                  <a:pt x="176138" y="0"/>
                </a:moveTo>
                <a:lnTo>
                  <a:pt x="15404" y="160734"/>
                </a:lnTo>
                <a:lnTo>
                  <a:pt x="15850" y="160734"/>
                </a:lnTo>
                <a:lnTo>
                  <a:pt x="176585" y="0"/>
                </a:lnTo>
                <a:close/>
                <a:moveTo>
                  <a:pt x="182389" y="0"/>
                </a:moveTo>
                <a:lnTo>
                  <a:pt x="21654" y="160734"/>
                </a:lnTo>
                <a:lnTo>
                  <a:pt x="22101" y="160734"/>
                </a:lnTo>
                <a:lnTo>
                  <a:pt x="182835" y="0"/>
                </a:lnTo>
                <a:close/>
                <a:moveTo>
                  <a:pt x="188640" y="0"/>
                </a:moveTo>
                <a:lnTo>
                  <a:pt x="27905" y="160734"/>
                </a:lnTo>
                <a:lnTo>
                  <a:pt x="28352" y="160734"/>
                </a:lnTo>
                <a:lnTo>
                  <a:pt x="189086" y="0"/>
                </a:lnTo>
                <a:close/>
                <a:moveTo>
                  <a:pt x="194890" y="0"/>
                </a:moveTo>
                <a:lnTo>
                  <a:pt x="34156" y="160734"/>
                </a:lnTo>
                <a:lnTo>
                  <a:pt x="34603" y="160734"/>
                </a:lnTo>
                <a:lnTo>
                  <a:pt x="195337" y="0"/>
                </a:lnTo>
                <a:close/>
                <a:moveTo>
                  <a:pt x="201141" y="0"/>
                </a:moveTo>
                <a:lnTo>
                  <a:pt x="40407" y="160734"/>
                </a:lnTo>
                <a:lnTo>
                  <a:pt x="40853" y="160734"/>
                </a:lnTo>
                <a:lnTo>
                  <a:pt x="201588" y="0"/>
                </a:lnTo>
                <a:close/>
                <a:moveTo>
                  <a:pt x="207392" y="0"/>
                </a:moveTo>
                <a:lnTo>
                  <a:pt x="46658" y="160734"/>
                </a:lnTo>
                <a:lnTo>
                  <a:pt x="47104" y="160734"/>
                </a:lnTo>
                <a:lnTo>
                  <a:pt x="207838" y="0"/>
                </a:lnTo>
                <a:close/>
                <a:moveTo>
                  <a:pt x="213643" y="0"/>
                </a:moveTo>
                <a:lnTo>
                  <a:pt x="52908" y="160734"/>
                </a:lnTo>
                <a:lnTo>
                  <a:pt x="53355" y="160734"/>
                </a:lnTo>
                <a:lnTo>
                  <a:pt x="214089" y="0"/>
                </a:lnTo>
                <a:close/>
                <a:moveTo>
                  <a:pt x="219894" y="0"/>
                </a:moveTo>
                <a:lnTo>
                  <a:pt x="59159" y="160734"/>
                </a:lnTo>
                <a:lnTo>
                  <a:pt x="59606" y="160734"/>
                </a:lnTo>
                <a:lnTo>
                  <a:pt x="220340" y="0"/>
                </a:lnTo>
                <a:close/>
                <a:moveTo>
                  <a:pt x="226144" y="0"/>
                </a:moveTo>
                <a:lnTo>
                  <a:pt x="65410" y="160734"/>
                </a:lnTo>
                <a:lnTo>
                  <a:pt x="65856" y="160734"/>
                </a:lnTo>
                <a:lnTo>
                  <a:pt x="226591" y="0"/>
                </a:lnTo>
                <a:close/>
                <a:moveTo>
                  <a:pt x="232395" y="0"/>
                </a:moveTo>
                <a:lnTo>
                  <a:pt x="71661" y="160734"/>
                </a:lnTo>
                <a:lnTo>
                  <a:pt x="72107" y="160734"/>
                </a:lnTo>
                <a:lnTo>
                  <a:pt x="232842" y="0"/>
                </a:lnTo>
                <a:close/>
                <a:moveTo>
                  <a:pt x="238646" y="0"/>
                </a:moveTo>
                <a:lnTo>
                  <a:pt x="77912" y="160734"/>
                </a:lnTo>
                <a:lnTo>
                  <a:pt x="78358" y="160734"/>
                </a:lnTo>
                <a:lnTo>
                  <a:pt x="239092" y="0"/>
                </a:lnTo>
                <a:close/>
                <a:moveTo>
                  <a:pt x="244897" y="0"/>
                </a:moveTo>
                <a:lnTo>
                  <a:pt x="84162" y="160734"/>
                </a:lnTo>
                <a:lnTo>
                  <a:pt x="84609" y="160734"/>
                </a:lnTo>
                <a:lnTo>
                  <a:pt x="245343" y="0"/>
                </a:lnTo>
                <a:close/>
                <a:moveTo>
                  <a:pt x="251147" y="0"/>
                </a:moveTo>
                <a:lnTo>
                  <a:pt x="90413" y="160734"/>
                </a:lnTo>
                <a:lnTo>
                  <a:pt x="90860" y="160734"/>
                </a:lnTo>
                <a:lnTo>
                  <a:pt x="251594" y="0"/>
                </a:lnTo>
                <a:close/>
                <a:moveTo>
                  <a:pt x="257398" y="0"/>
                </a:moveTo>
                <a:lnTo>
                  <a:pt x="96664" y="160734"/>
                </a:lnTo>
                <a:lnTo>
                  <a:pt x="97110" y="160734"/>
                </a:lnTo>
                <a:lnTo>
                  <a:pt x="257845" y="0"/>
                </a:lnTo>
                <a:close/>
                <a:moveTo>
                  <a:pt x="263649" y="0"/>
                </a:moveTo>
                <a:lnTo>
                  <a:pt x="102915" y="160734"/>
                </a:lnTo>
                <a:lnTo>
                  <a:pt x="103361" y="160734"/>
                </a:lnTo>
                <a:lnTo>
                  <a:pt x="264096" y="0"/>
                </a:lnTo>
                <a:close/>
                <a:moveTo>
                  <a:pt x="269900" y="0"/>
                </a:moveTo>
                <a:lnTo>
                  <a:pt x="109165" y="160734"/>
                </a:lnTo>
                <a:lnTo>
                  <a:pt x="109612" y="160734"/>
                </a:lnTo>
                <a:lnTo>
                  <a:pt x="270346" y="0"/>
                </a:lnTo>
                <a:close/>
                <a:moveTo>
                  <a:pt x="276151" y="0"/>
                </a:moveTo>
                <a:lnTo>
                  <a:pt x="115416" y="160734"/>
                </a:lnTo>
                <a:lnTo>
                  <a:pt x="115863" y="160734"/>
                </a:lnTo>
                <a:lnTo>
                  <a:pt x="276597" y="0"/>
                </a:lnTo>
                <a:close/>
                <a:moveTo>
                  <a:pt x="282401" y="0"/>
                </a:moveTo>
                <a:lnTo>
                  <a:pt x="121667" y="160734"/>
                </a:lnTo>
                <a:lnTo>
                  <a:pt x="122113" y="160734"/>
                </a:lnTo>
                <a:lnTo>
                  <a:pt x="282848" y="0"/>
                </a:lnTo>
                <a:close/>
                <a:moveTo>
                  <a:pt x="285750" y="2902"/>
                </a:moveTo>
                <a:lnTo>
                  <a:pt x="127918" y="160734"/>
                </a:lnTo>
                <a:lnTo>
                  <a:pt x="128364" y="160734"/>
                </a:lnTo>
                <a:lnTo>
                  <a:pt x="285750" y="3349"/>
                </a:lnTo>
                <a:lnTo>
                  <a:pt x="285750" y="2902"/>
                </a:lnTo>
                <a:close/>
                <a:moveTo>
                  <a:pt x="285750" y="9153"/>
                </a:moveTo>
                <a:lnTo>
                  <a:pt x="134169" y="160734"/>
                </a:lnTo>
                <a:lnTo>
                  <a:pt x="134615" y="160734"/>
                </a:lnTo>
                <a:lnTo>
                  <a:pt x="285750" y="9599"/>
                </a:lnTo>
                <a:lnTo>
                  <a:pt x="285750" y="9153"/>
                </a:lnTo>
                <a:close/>
                <a:moveTo>
                  <a:pt x="285750" y="15404"/>
                </a:moveTo>
                <a:lnTo>
                  <a:pt x="140419" y="160734"/>
                </a:lnTo>
                <a:lnTo>
                  <a:pt x="140866" y="160734"/>
                </a:lnTo>
                <a:lnTo>
                  <a:pt x="285750" y="15850"/>
                </a:lnTo>
                <a:lnTo>
                  <a:pt x="285750" y="15404"/>
                </a:lnTo>
                <a:close/>
                <a:moveTo>
                  <a:pt x="285750" y="21654"/>
                </a:moveTo>
                <a:lnTo>
                  <a:pt x="146670" y="160734"/>
                </a:lnTo>
                <a:lnTo>
                  <a:pt x="147117" y="160734"/>
                </a:lnTo>
                <a:lnTo>
                  <a:pt x="285750" y="22101"/>
                </a:lnTo>
                <a:lnTo>
                  <a:pt x="285750" y="21654"/>
                </a:lnTo>
                <a:close/>
                <a:moveTo>
                  <a:pt x="285750" y="27905"/>
                </a:moveTo>
                <a:lnTo>
                  <a:pt x="152921" y="160734"/>
                </a:lnTo>
                <a:lnTo>
                  <a:pt x="153367" y="160734"/>
                </a:lnTo>
                <a:lnTo>
                  <a:pt x="285750" y="28352"/>
                </a:lnTo>
                <a:lnTo>
                  <a:pt x="285750" y="27905"/>
                </a:lnTo>
                <a:close/>
                <a:moveTo>
                  <a:pt x="285750" y="34156"/>
                </a:moveTo>
                <a:lnTo>
                  <a:pt x="159172" y="160734"/>
                </a:lnTo>
                <a:lnTo>
                  <a:pt x="159618" y="160734"/>
                </a:lnTo>
                <a:lnTo>
                  <a:pt x="285750" y="34602"/>
                </a:lnTo>
                <a:lnTo>
                  <a:pt x="285750" y="34156"/>
                </a:lnTo>
                <a:close/>
                <a:moveTo>
                  <a:pt x="285750" y="40407"/>
                </a:moveTo>
                <a:lnTo>
                  <a:pt x="165422" y="160734"/>
                </a:lnTo>
                <a:lnTo>
                  <a:pt x="165869" y="160734"/>
                </a:lnTo>
                <a:lnTo>
                  <a:pt x="285750" y="40853"/>
                </a:lnTo>
                <a:lnTo>
                  <a:pt x="285750" y="40407"/>
                </a:lnTo>
                <a:close/>
                <a:moveTo>
                  <a:pt x="285750" y="46658"/>
                </a:moveTo>
                <a:lnTo>
                  <a:pt x="171673" y="160734"/>
                </a:lnTo>
                <a:lnTo>
                  <a:pt x="172120" y="160734"/>
                </a:lnTo>
                <a:lnTo>
                  <a:pt x="285750" y="47104"/>
                </a:lnTo>
                <a:lnTo>
                  <a:pt x="285750" y="46658"/>
                </a:lnTo>
                <a:close/>
                <a:moveTo>
                  <a:pt x="285750" y="52908"/>
                </a:moveTo>
                <a:lnTo>
                  <a:pt x="177924" y="160734"/>
                </a:lnTo>
                <a:lnTo>
                  <a:pt x="178371" y="160734"/>
                </a:lnTo>
                <a:lnTo>
                  <a:pt x="285750" y="53355"/>
                </a:lnTo>
                <a:lnTo>
                  <a:pt x="285750" y="52908"/>
                </a:lnTo>
                <a:close/>
                <a:moveTo>
                  <a:pt x="285750" y="59159"/>
                </a:moveTo>
                <a:lnTo>
                  <a:pt x="184175" y="160734"/>
                </a:lnTo>
                <a:lnTo>
                  <a:pt x="184621" y="160734"/>
                </a:lnTo>
                <a:lnTo>
                  <a:pt x="285750" y="59606"/>
                </a:lnTo>
                <a:lnTo>
                  <a:pt x="285750" y="59159"/>
                </a:lnTo>
                <a:close/>
                <a:moveTo>
                  <a:pt x="285750" y="65410"/>
                </a:moveTo>
                <a:lnTo>
                  <a:pt x="190426" y="160734"/>
                </a:lnTo>
                <a:lnTo>
                  <a:pt x="190872" y="160734"/>
                </a:lnTo>
                <a:lnTo>
                  <a:pt x="285750" y="65856"/>
                </a:lnTo>
                <a:lnTo>
                  <a:pt x="285750" y="65410"/>
                </a:lnTo>
                <a:close/>
                <a:moveTo>
                  <a:pt x="285750" y="71661"/>
                </a:moveTo>
                <a:lnTo>
                  <a:pt x="196676" y="160734"/>
                </a:lnTo>
                <a:lnTo>
                  <a:pt x="197123" y="160734"/>
                </a:lnTo>
                <a:lnTo>
                  <a:pt x="285750" y="72107"/>
                </a:lnTo>
                <a:lnTo>
                  <a:pt x="285750" y="71661"/>
                </a:lnTo>
                <a:close/>
                <a:moveTo>
                  <a:pt x="285750" y="77911"/>
                </a:moveTo>
                <a:lnTo>
                  <a:pt x="202927" y="160734"/>
                </a:lnTo>
                <a:lnTo>
                  <a:pt x="203374" y="160734"/>
                </a:lnTo>
                <a:lnTo>
                  <a:pt x="285750" y="78358"/>
                </a:lnTo>
                <a:lnTo>
                  <a:pt x="285750" y="77911"/>
                </a:lnTo>
                <a:close/>
                <a:moveTo>
                  <a:pt x="285750" y="84162"/>
                </a:moveTo>
                <a:lnTo>
                  <a:pt x="209178" y="160734"/>
                </a:lnTo>
                <a:lnTo>
                  <a:pt x="209624" y="160734"/>
                </a:lnTo>
                <a:lnTo>
                  <a:pt x="285750" y="84609"/>
                </a:lnTo>
                <a:lnTo>
                  <a:pt x="285750" y="84162"/>
                </a:lnTo>
                <a:close/>
                <a:moveTo>
                  <a:pt x="285750" y="90413"/>
                </a:moveTo>
                <a:lnTo>
                  <a:pt x="215429" y="160734"/>
                </a:lnTo>
                <a:lnTo>
                  <a:pt x="215875" y="160734"/>
                </a:lnTo>
                <a:lnTo>
                  <a:pt x="285750" y="90859"/>
                </a:lnTo>
                <a:lnTo>
                  <a:pt x="285750" y="90413"/>
                </a:lnTo>
                <a:close/>
                <a:moveTo>
                  <a:pt x="285750" y="96664"/>
                </a:moveTo>
                <a:lnTo>
                  <a:pt x="221680" y="160734"/>
                </a:lnTo>
                <a:lnTo>
                  <a:pt x="222126" y="160734"/>
                </a:lnTo>
                <a:lnTo>
                  <a:pt x="285750" y="97110"/>
                </a:lnTo>
                <a:lnTo>
                  <a:pt x="285750" y="96664"/>
                </a:lnTo>
                <a:close/>
                <a:moveTo>
                  <a:pt x="285750" y="102914"/>
                </a:moveTo>
                <a:lnTo>
                  <a:pt x="227930" y="160734"/>
                </a:lnTo>
                <a:lnTo>
                  <a:pt x="228377" y="160734"/>
                </a:lnTo>
                <a:lnTo>
                  <a:pt x="285750" y="103361"/>
                </a:lnTo>
                <a:lnTo>
                  <a:pt x="285750" y="102914"/>
                </a:lnTo>
                <a:close/>
                <a:moveTo>
                  <a:pt x="285750" y="109165"/>
                </a:moveTo>
                <a:lnTo>
                  <a:pt x="234181" y="160734"/>
                </a:lnTo>
                <a:lnTo>
                  <a:pt x="234628" y="160734"/>
                </a:lnTo>
                <a:lnTo>
                  <a:pt x="285750" y="109612"/>
                </a:lnTo>
                <a:lnTo>
                  <a:pt x="285750" y="109165"/>
                </a:lnTo>
                <a:close/>
                <a:moveTo>
                  <a:pt x="285750" y="115416"/>
                </a:moveTo>
                <a:lnTo>
                  <a:pt x="240432" y="160734"/>
                </a:lnTo>
                <a:lnTo>
                  <a:pt x="240878" y="160734"/>
                </a:lnTo>
                <a:lnTo>
                  <a:pt x="285750" y="115862"/>
                </a:lnTo>
                <a:lnTo>
                  <a:pt x="285750" y="115416"/>
                </a:lnTo>
                <a:close/>
                <a:moveTo>
                  <a:pt x="285750" y="121667"/>
                </a:moveTo>
                <a:lnTo>
                  <a:pt x="246683" y="160734"/>
                </a:lnTo>
                <a:lnTo>
                  <a:pt x="247129" y="160734"/>
                </a:lnTo>
                <a:lnTo>
                  <a:pt x="285750" y="122113"/>
                </a:lnTo>
                <a:lnTo>
                  <a:pt x="285750" y="121667"/>
                </a:lnTo>
                <a:close/>
                <a:moveTo>
                  <a:pt x="285750" y="127917"/>
                </a:moveTo>
                <a:lnTo>
                  <a:pt x="252933" y="160734"/>
                </a:lnTo>
                <a:lnTo>
                  <a:pt x="253380" y="160734"/>
                </a:lnTo>
                <a:lnTo>
                  <a:pt x="285750" y="128364"/>
                </a:lnTo>
                <a:lnTo>
                  <a:pt x="285750" y="127917"/>
                </a:lnTo>
                <a:close/>
                <a:moveTo>
                  <a:pt x="285750" y="134168"/>
                </a:moveTo>
                <a:lnTo>
                  <a:pt x="259184" y="160734"/>
                </a:lnTo>
                <a:lnTo>
                  <a:pt x="259631" y="160734"/>
                </a:lnTo>
                <a:lnTo>
                  <a:pt x="285750" y="134615"/>
                </a:lnTo>
                <a:lnTo>
                  <a:pt x="285750" y="134168"/>
                </a:lnTo>
                <a:close/>
                <a:moveTo>
                  <a:pt x="285750" y="140419"/>
                </a:moveTo>
                <a:lnTo>
                  <a:pt x="265435" y="160734"/>
                </a:lnTo>
                <a:lnTo>
                  <a:pt x="265881" y="160734"/>
                </a:lnTo>
                <a:lnTo>
                  <a:pt x="285750" y="140865"/>
                </a:lnTo>
                <a:lnTo>
                  <a:pt x="285750" y="140419"/>
                </a:lnTo>
                <a:close/>
                <a:moveTo>
                  <a:pt x="285750" y="146670"/>
                </a:moveTo>
                <a:lnTo>
                  <a:pt x="271686" y="160734"/>
                </a:lnTo>
                <a:lnTo>
                  <a:pt x="272132" y="160734"/>
                </a:lnTo>
                <a:lnTo>
                  <a:pt x="285750" y="147116"/>
                </a:lnTo>
                <a:lnTo>
                  <a:pt x="285750" y="146670"/>
                </a:lnTo>
                <a:close/>
                <a:moveTo>
                  <a:pt x="285750" y="152921"/>
                </a:moveTo>
                <a:lnTo>
                  <a:pt x="277937" y="160734"/>
                </a:lnTo>
                <a:lnTo>
                  <a:pt x="278383" y="160734"/>
                </a:lnTo>
                <a:lnTo>
                  <a:pt x="285750" y="153367"/>
                </a:lnTo>
                <a:lnTo>
                  <a:pt x="285750" y="152921"/>
                </a:lnTo>
                <a:close/>
                <a:moveTo>
                  <a:pt x="285750" y="159171"/>
                </a:moveTo>
                <a:lnTo>
                  <a:pt x="284187" y="160734"/>
                </a:lnTo>
                <a:lnTo>
                  <a:pt x="284634" y="160734"/>
                </a:lnTo>
                <a:lnTo>
                  <a:pt x="285750" y="159618"/>
                </a:lnTo>
                <a:lnTo>
                  <a:pt x="285750" y="159171"/>
                </a:lnTo>
                <a:close/>
              </a:path>
            </a:pathLst>
          </a:custGeom>
          <a:solidFill>
            <a:srgbClr val="FFFFFF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Font typeface="Tinos"/>
              <a:buChar char="⬗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4" name="Picture 6" descr="Logo Ano Vocacional">
            <a:extLst>
              <a:ext uri="{FF2B5EF4-FFF2-40B4-BE49-F238E27FC236}">
                <a16:creationId xmlns:a16="http://schemas.microsoft.com/office/drawing/2014/main" id="{7F9894A3-8D10-8DAD-A1BD-17FB6DC6C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62305" l="20810" r="85615">
                        <a14:foregroundMark x1="51257" y1="9961" x2="51257" y2="9961"/>
                        <a14:foregroundMark x1="82542" y1="32422" x2="82542" y2="32422"/>
                        <a14:foregroundMark x1="85754" y1="35547" x2="85754" y2="35547"/>
                        <a14:foregroundMark x1="57402" y1="60742" x2="57402" y2="60742"/>
                        <a14:foregroundMark x1="52374" y1="62402" x2="52374" y2="62402"/>
                        <a14:foregroundMark x1="21089" y1="35156" x2="21089" y2="35156"/>
                        <a14:foregroundMark x1="51257" y1="36816" x2="51257" y2="36816"/>
                        <a14:foregroundMark x1="50279" y1="36816" x2="50279" y2="36816"/>
                        <a14:foregroundMark x1="31704" y1="34570" x2="31704" y2="34570"/>
                        <a14:foregroundMark x1="35196" y1="35156" x2="35196" y2="35156"/>
                        <a14:foregroundMark x1="47067" y1="37207" x2="47067" y2="37207"/>
                        <a14:foregroundMark x1="52095" y1="30371" x2="52095" y2="30371"/>
                        <a14:foregroundMark x1="52095" y1="30371" x2="52095" y2="30371"/>
                        <a14:foregroundMark x1="52095" y1="30371" x2="52095" y2="30371"/>
                        <a14:foregroundMark x1="50559" y1="49414" x2="51816" y2="32422"/>
                        <a14:foregroundMark x1="55587" y1="37207" x2="75698" y2="33887"/>
                        <a14:foregroundMark x1="50559" y1="50391" x2="52374" y2="60352"/>
                        <a14:foregroundMark x1="52374" y1="60352" x2="53631" y2="62012"/>
                        <a14:foregroundMark x1="20810" y1="30762" x2="20810" y2="30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8" t="7459" r="11928" b="35142"/>
          <a:stretch/>
        </p:blipFill>
        <p:spPr bwMode="auto">
          <a:xfrm>
            <a:off x="3466728" y="385990"/>
            <a:ext cx="2210544" cy="251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53415C-2FB7-9C3A-526D-EAA52227A871}"/>
              </a:ext>
            </a:extLst>
          </p:cNvPr>
          <p:cNvSpPr txBox="1"/>
          <p:nvPr/>
        </p:nvSpPr>
        <p:spPr>
          <a:xfrm>
            <a:off x="3190051" y="2846002"/>
            <a:ext cx="2888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VOCAÇÃO: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8F1D68D-191F-008C-5774-22ABAEE6630A}"/>
              </a:ext>
            </a:extLst>
          </p:cNvPr>
          <p:cNvSpPr txBox="1"/>
          <p:nvPr/>
        </p:nvSpPr>
        <p:spPr>
          <a:xfrm>
            <a:off x="2693120" y="3176551"/>
            <a:ext cx="3757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3C1314"/>
                </a:solidFill>
                <a:latin typeface="Rage Italic" panose="03070502040507070304" pitchFamily="66" charset="0"/>
              </a:rPr>
              <a:t>Graça e missão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FBF1D67-8466-4E95-5E4B-D492BCF81161}"/>
              </a:ext>
            </a:extLst>
          </p:cNvPr>
          <p:cNvSpPr txBox="1"/>
          <p:nvPr/>
        </p:nvSpPr>
        <p:spPr>
          <a:xfrm>
            <a:off x="0" y="707984"/>
            <a:ext cx="257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20.11.22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078DE3-5BD4-8E56-7EB2-C106CFF6064A}"/>
              </a:ext>
            </a:extLst>
          </p:cNvPr>
          <p:cNvSpPr txBox="1"/>
          <p:nvPr/>
        </p:nvSpPr>
        <p:spPr>
          <a:xfrm>
            <a:off x="6510676" y="3769446"/>
            <a:ext cx="257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26.11.23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ctrTitle" idx="4294967295"/>
          </p:nvPr>
        </p:nvSpPr>
        <p:spPr>
          <a:xfrm>
            <a:off x="1526399" y="321410"/>
            <a:ext cx="6091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9E7C59"/>
                </a:solidFill>
              </a:rPr>
              <a:t>O 1º Ano Vocacional - 1983</a:t>
            </a:r>
            <a:endParaRPr sz="3200" dirty="0">
              <a:solidFill>
                <a:srgbClr val="9E7C59"/>
              </a:solidFill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subTitle" idx="4294967295"/>
          </p:nvPr>
        </p:nvSpPr>
        <p:spPr>
          <a:xfrm>
            <a:off x="576791" y="1142030"/>
            <a:ext cx="7040807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tx1"/>
                </a:solidFill>
              </a:rPr>
              <a:t>Gerou </a:t>
            </a:r>
            <a:r>
              <a:rPr lang="pt-BR" sz="2800" b="1" dirty="0">
                <a:solidFill>
                  <a:schemeClr val="tx1"/>
                </a:solidFill>
              </a:rPr>
              <a:t>muitos frutos. </a:t>
            </a:r>
            <a:r>
              <a:rPr lang="pt-BR" sz="2800" dirty="0">
                <a:solidFill>
                  <a:schemeClr val="tx1"/>
                </a:solidFill>
              </a:rPr>
              <a:t>Entre eles: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→ a </a:t>
            </a:r>
            <a:r>
              <a:rPr lang="pt-BR" sz="2800" b="1" dirty="0">
                <a:solidFill>
                  <a:schemeClr val="tx1"/>
                </a:solidFill>
              </a:rPr>
              <a:t>dinamização do SAV-PV </a:t>
            </a:r>
            <a:r>
              <a:rPr lang="pt-BR" sz="2800" dirty="0">
                <a:solidFill>
                  <a:schemeClr val="tx1"/>
                </a:solidFill>
              </a:rPr>
              <a:t>nos regionais;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→ a produção de </a:t>
            </a:r>
            <a:r>
              <a:rPr lang="pt-BR" sz="2800" b="1" dirty="0">
                <a:solidFill>
                  <a:schemeClr val="tx1"/>
                </a:solidFill>
              </a:rPr>
              <a:t>subsídios </a:t>
            </a:r>
            <a:r>
              <a:rPr lang="pt-BR" sz="2800" dirty="0">
                <a:solidFill>
                  <a:schemeClr val="tx1"/>
                </a:solidFill>
              </a:rPr>
              <a:t>vocacionais (Mês Vocacional, Cartazes Vocacionais, Boletim Convocação, Coleção Cadernos Vocacionais, Revistas Vocacionais - "</a:t>
            </a:r>
            <a:r>
              <a:rPr lang="pt-BR" sz="2800" dirty="0" err="1">
                <a:solidFill>
                  <a:schemeClr val="tx1"/>
                </a:solidFill>
              </a:rPr>
              <a:t>Rogate</a:t>
            </a:r>
            <a:r>
              <a:rPr lang="pt-BR" sz="2800" dirty="0">
                <a:solidFill>
                  <a:schemeClr val="tx1"/>
                </a:solidFill>
              </a:rPr>
              <a:t>" e "Espírito");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9DCEFE-C9AC-9946-EAC3-F346E181B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9000" l="1613" r="99194">
                        <a14:foregroundMark x1="34677" y1="8667" x2="56855" y2="5333"/>
                        <a14:foregroundMark x1="56855" y1="5333" x2="60484" y2="6333"/>
                        <a14:foregroundMark x1="45968" y1="3333" x2="39919" y2="5333"/>
                        <a14:foregroundMark x1="23387" y1="60333" x2="12903" y2="74000"/>
                        <a14:foregroundMark x1="8871" y1="67333" x2="14919" y2="61000"/>
                        <a14:foregroundMark x1="55242" y1="62333" x2="90323" y2="74333"/>
                        <a14:foregroundMark x1="87903" y1="63667" x2="99194" y2="76000"/>
                        <a14:foregroundMark x1="99194" y1="76000" x2="99194" y2="78000"/>
                        <a14:foregroundMark x1="92339" y1="84667" x2="60887" y2="85667"/>
                        <a14:foregroundMark x1="45565" y1="85000" x2="24194" y2="98000"/>
                        <a14:foregroundMark x1="24194" y1="98000" x2="24194" y2="98000"/>
                        <a14:foregroundMark x1="20161" y1="83000" x2="7258" y2="71667"/>
                        <a14:foregroundMark x1="5242" y1="77000" x2="16935" y2="92333"/>
                        <a14:foregroundMark x1="16935" y1="92333" x2="18548" y2="93000"/>
                        <a14:foregroundMark x1="43145" y1="94000" x2="84274" y2="93333"/>
                        <a14:foregroundMark x1="84274" y1="93333" x2="98790" y2="93667"/>
                        <a14:foregroundMark x1="8468" y1="86667" x2="5242" y2="99000"/>
                        <a14:foregroundMark x1="1613" y1="98000" x2="1613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82" y="2294527"/>
            <a:ext cx="2355151" cy="28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232">
            <a:extLst>
              <a:ext uri="{FF2B5EF4-FFF2-40B4-BE49-F238E27FC236}">
                <a16:creationId xmlns:a16="http://schemas.microsoft.com/office/drawing/2014/main" id="{6067F222-D213-8F5F-322B-59847296A7AE}"/>
              </a:ext>
            </a:extLst>
          </p:cNvPr>
          <p:cNvSpPr txBox="1">
            <a:spLocks/>
          </p:cNvSpPr>
          <p:nvPr/>
        </p:nvSpPr>
        <p:spPr>
          <a:xfrm>
            <a:off x="499733" y="3904444"/>
            <a:ext cx="60912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Font typeface="Tinos"/>
              <a:buChar char="⬗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pt-BR" sz="2800" dirty="0">
                <a:solidFill>
                  <a:schemeClr val="tx1"/>
                </a:solidFill>
              </a:rPr>
              <a:t>→ a realização de </a:t>
            </a:r>
            <a:r>
              <a:rPr lang="pt-BR" sz="2800" b="1" dirty="0">
                <a:solidFill>
                  <a:schemeClr val="tx1"/>
                </a:solidFill>
              </a:rPr>
              <a:t>Escolas Vocacionais.</a:t>
            </a:r>
          </a:p>
        </p:txBody>
      </p:sp>
    </p:spTree>
    <p:extLst>
      <p:ext uri="{BB962C8B-B14F-4D97-AF65-F5344CB8AC3E}">
        <p14:creationId xmlns:p14="http://schemas.microsoft.com/office/powerpoint/2010/main" val="37699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build="p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ctrTitle" idx="4294967295"/>
          </p:nvPr>
        </p:nvSpPr>
        <p:spPr>
          <a:xfrm>
            <a:off x="1526399" y="310777"/>
            <a:ext cx="6091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9E7C59"/>
                </a:solidFill>
              </a:rPr>
              <a:t>O 2º Ano Vocacional - 2003</a:t>
            </a:r>
            <a:endParaRPr sz="3200" dirty="0">
              <a:solidFill>
                <a:srgbClr val="9E7C59"/>
              </a:solidFill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subTitle" idx="4294967295"/>
          </p:nvPr>
        </p:nvSpPr>
        <p:spPr>
          <a:xfrm>
            <a:off x="675167" y="1724471"/>
            <a:ext cx="6182834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tx1"/>
                </a:solidFill>
              </a:rPr>
              <a:t>→ </a:t>
            </a:r>
            <a:r>
              <a:rPr lang="pt-BR" sz="2800" b="1" dirty="0">
                <a:solidFill>
                  <a:schemeClr val="tx1"/>
                </a:solidFill>
              </a:rPr>
              <a:t>Promoveu um novo </a:t>
            </a:r>
            <a:br>
              <a:rPr lang="pt-BR" sz="2800" b="1" dirty="0">
                <a:solidFill>
                  <a:schemeClr val="tx1"/>
                </a:solidFill>
              </a:rPr>
            </a:br>
            <a:r>
              <a:rPr lang="pt-BR" sz="2800" b="1" dirty="0">
                <a:solidFill>
                  <a:schemeClr val="tx1"/>
                </a:solidFill>
              </a:rPr>
              <a:t>despertar vocacional; 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subTitle" idx="4294967295"/>
          </p:nvPr>
        </p:nvSpPr>
        <p:spPr>
          <a:xfrm>
            <a:off x="675167" y="2846216"/>
            <a:ext cx="5821326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tx1"/>
                </a:solidFill>
              </a:rPr>
              <a:t>→ Conscientizou para a 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vocação e missão na comunidade eclesial e na sociedade;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B7BDAB7-412A-00B9-304D-F11F419AC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91" y="1786411"/>
            <a:ext cx="2126513" cy="258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229">
            <a:extLst>
              <a:ext uri="{FF2B5EF4-FFF2-40B4-BE49-F238E27FC236}">
                <a16:creationId xmlns:a16="http://schemas.microsoft.com/office/drawing/2014/main" id="{78F7B10D-1E33-47C6-BA28-874283B0C24D}"/>
              </a:ext>
            </a:extLst>
          </p:cNvPr>
          <p:cNvSpPr txBox="1">
            <a:spLocks/>
          </p:cNvSpPr>
          <p:nvPr/>
        </p:nvSpPr>
        <p:spPr>
          <a:xfrm>
            <a:off x="754909" y="696681"/>
            <a:ext cx="7559749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pt-BR" sz="2800" dirty="0">
                <a:solidFill>
                  <a:srgbClr val="9E7C59"/>
                </a:solidFill>
              </a:rPr>
              <a:t>“Batismo, fonte de todas as vocações”</a:t>
            </a:r>
          </a:p>
        </p:txBody>
      </p:sp>
    </p:spTree>
    <p:extLst>
      <p:ext uri="{BB962C8B-B14F-4D97-AF65-F5344CB8AC3E}">
        <p14:creationId xmlns:p14="http://schemas.microsoft.com/office/powerpoint/2010/main" val="300184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 build="p"/>
      <p:bldP spid="234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ctrTitle" idx="4294967295"/>
          </p:nvPr>
        </p:nvSpPr>
        <p:spPr>
          <a:xfrm>
            <a:off x="1526399" y="310777"/>
            <a:ext cx="6091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9E7C59"/>
                </a:solidFill>
              </a:rPr>
              <a:t>O 2º Ano Vocacional - 2003</a:t>
            </a:r>
            <a:endParaRPr sz="3200" dirty="0">
              <a:solidFill>
                <a:srgbClr val="9E7C59"/>
              </a:solidFill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Shape 234">
            <a:extLst>
              <a:ext uri="{FF2B5EF4-FFF2-40B4-BE49-F238E27FC236}">
                <a16:creationId xmlns:a16="http://schemas.microsoft.com/office/drawing/2014/main" id="{9491F7CE-1E2A-487C-CEA3-EA4F426818A6}"/>
              </a:ext>
            </a:extLst>
          </p:cNvPr>
          <p:cNvSpPr txBox="1">
            <a:spLocks/>
          </p:cNvSpPr>
          <p:nvPr/>
        </p:nvSpPr>
        <p:spPr>
          <a:xfrm>
            <a:off x="685800" y="1468857"/>
            <a:ext cx="7267353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Font typeface="Tinos"/>
              <a:buChar char="⬗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pt-BR" sz="2800" b="1" dirty="0">
                <a:solidFill>
                  <a:schemeClr val="tx1"/>
                </a:solidFill>
              </a:rPr>
              <a:t>→ Favoreceu:</a:t>
            </a:r>
          </a:p>
          <a:p>
            <a:pPr marL="0" indent="0">
              <a:buFont typeface="Tinos"/>
              <a:buNone/>
            </a:pPr>
            <a:r>
              <a:rPr lang="pt-BR" sz="2800" dirty="0">
                <a:solidFill>
                  <a:schemeClr val="tx1"/>
                </a:solidFill>
              </a:rPr>
              <a:t>- a consciência vocacional das comunidades;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- a redescoberta da universalidade da vocação;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- a valorização das equipes vocacionais paroquiais e diocesanas;</a:t>
            </a:r>
          </a:p>
        </p:txBody>
      </p:sp>
    </p:spTree>
    <p:extLst>
      <p:ext uri="{BB962C8B-B14F-4D97-AF65-F5344CB8AC3E}">
        <p14:creationId xmlns:p14="http://schemas.microsoft.com/office/powerpoint/2010/main" val="241865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ctrTitle" idx="4294967295"/>
          </p:nvPr>
        </p:nvSpPr>
        <p:spPr>
          <a:xfrm>
            <a:off x="1526399" y="310777"/>
            <a:ext cx="6091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9E7C59"/>
                </a:solidFill>
              </a:rPr>
              <a:t>O 2º Ano Vocacional - 2003</a:t>
            </a:r>
            <a:endParaRPr sz="3200" dirty="0">
              <a:solidFill>
                <a:srgbClr val="9E7C59"/>
              </a:solidFill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Shape 234">
            <a:extLst>
              <a:ext uri="{FF2B5EF4-FFF2-40B4-BE49-F238E27FC236}">
                <a16:creationId xmlns:a16="http://schemas.microsoft.com/office/drawing/2014/main" id="{9491F7CE-1E2A-487C-CEA3-EA4F426818A6}"/>
              </a:ext>
            </a:extLst>
          </p:cNvPr>
          <p:cNvSpPr txBox="1">
            <a:spLocks/>
          </p:cNvSpPr>
          <p:nvPr/>
        </p:nvSpPr>
        <p:spPr>
          <a:xfrm>
            <a:off x="685802" y="1479490"/>
            <a:ext cx="5502348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Font typeface="Tinos"/>
              <a:buChar char="⬗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pt-BR" sz="2800" b="1" dirty="0">
                <a:solidFill>
                  <a:schemeClr val="tx1"/>
                </a:solidFill>
              </a:rPr>
              <a:t>→ Favoreceu: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- a melhor compreensão do sentido e valor da vocação batismal;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- a maior compreensão da teologia da vocação e das vocações.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76E96-D768-EFCD-856F-6120C83C4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91" y="1786411"/>
            <a:ext cx="2126513" cy="258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4294967295"/>
          </p:nvPr>
        </p:nvSpPr>
        <p:spPr>
          <a:xfrm>
            <a:off x="606056" y="613578"/>
            <a:ext cx="7921256" cy="39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Mais 20 anos se passaram…</a:t>
            </a:r>
            <a:endParaRPr sz="6000" dirty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26CC917F-8FF1-C521-5B17-97CAD03708B2}"/>
              </a:ext>
            </a:extLst>
          </p:cNvPr>
          <p:cNvGrpSpPr/>
          <p:nvPr/>
        </p:nvGrpSpPr>
        <p:grpSpPr>
          <a:xfrm>
            <a:off x="3380440" y="976757"/>
            <a:ext cx="2255598" cy="3189986"/>
            <a:chOff x="3380440" y="976757"/>
            <a:chExt cx="2255598" cy="3189986"/>
          </a:xfrm>
        </p:grpSpPr>
        <p:pic>
          <p:nvPicPr>
            <p:cNvPr id="6146" name="Picture 2" descr="Por que o papa está dizendo que a pastoral vocacional é “a alma da  evangelização”?">
              <a:extLst>
                <a:ext uri="{FF2B5EF4-FFF2-40B4-BE49-F238E27FC236}">
                  <a16:creationId xmlns:a16="http://schemas.microsoft.com/office/drawing/2014/main" id="{6F8D8A3F-24E1-CBC6-DFBE-AAACD496AE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4" r="46061"/>
            <a:stretch/>
          </p:blipFill>
          <p:spPr bwMode="auto">
            <a:xfrm>
              <a:off x="3466214" y="1055891"/>
              <a:ext cx="2062716" cy="3031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8" name="Shape 288"/>
            <p:cNvSpPr/>
            <p:nvPr/>
          </p:nvSpPr>
          <p:spPr>
            <a:xfrm>
              <a:off x="3380440" y="976757"/>
              <a:ext cx="2255598" cy="3189986"/>
            </a:xfrm>
            <a:custGeom>
              <a:avLst/>
              <a:gdLst/>
              <a:ahLst/>
              <a:cxnLst/>
              <a:rect l="0" t="0" r="0" b="0"/>
              <a:pathLst>
                <a:path w="60958" h="86210" extrusionOk="0">
                  <a:moveTo>
                    <a:pt x="28985" y="3938"/>
                  </a:moveTo>
                  <a:lnTo>
                    <a:pt x="29189" y="4006"/>
                  </a:lnTo>
                  <a:lnTo>
                    <a:pt x="29189" y="4141"/>
                  </a:lnTo>
                  <a:lnTo>
                    <a:pt x="29189" y="4277"/>
                  </a:lnTo>
                  <a:lnTo>
                    <a:pt x="28985" y="4345"/>
                  </a:lnTo>
                  <a:lnTo>
                    <a:pt x="28850" y="4277"/>
                  </a:lnTo>
                  <a:lnTo>
                    <a:pt x="28782" y="4141"/>
                  </a:lnTo>
                  <a:lnTo>
                    <a:pt x="28850" y="4006"/>
                  </a:lnTo>
                  <a:lnTo>
                    <a:pt x="28985" y="3938"/>
                  </a:lnTo>
                  <a:close/>
                  <a:moveTo>
                    <a:pt x="30479" y="3734"/>
                  </a:moveTo>
                  <a:lnTo>
                    <a:pt x="30615" y="3802"/>
                  </a:lnTo>
                  <a:lnTo>
                    <a:pt x="30750" y="3870"/>
                  </a:lnTo>
                  <a:lnTo>
                    <a:pt x="30818" y="4006"/>
                  </a:lnTo>
                  <a:lnTo>
                    <a:pt x="30818" y="4141"/>
                  </a:lnTo>
                  <a:lnTo>
                    <a:pt x="30818" y="4277"/>
                  </a:lnTo>
                  <a:lnTo>
                    <a:pt x="30750" y="4345"/>
                  </a:lnTo>
                  <a:lnTo>
                    <a:pt x="30615" y="4481"/>
                  </a:lnTo>
                  <a:lnTo>
                    <a:pt x="30343" y="4481"/>
                  </a:lnTo>
                  <a:lnTo>
                    <a:pt x="30207" y="4345"/>
                  </a:lnTo>
                  <a:lnTo>
                    <a:pt x="30139" y="4277"/>
                  </a:lnTo>
                  <a:lnTo>
                    <a:pt x="30139" y="4141"/>
                  </a:lnTo>
                  <a:lnTo>
                    <a:pt x="30139" y="4006"/>
                  </a:lnTo>
                  <a:lnTo>
                    <a:pt x="30207" y="3870"/>
                  </a:lnTo>
                  <a:lnTo>
                    <a:pt x="30343" y="3802"/>
                  </a:lnTo>
                  <a:lnTo>
                    <a:pt x="30479" y="3734"/>
                  </a:lnTo>
                  <a:close/>
                  <a:moveTo>
                    <a:pt x="56885" y="7943"/>
                  </a:moveTo>
                  <a:lnTo>
                    <a:pt x="56885" y="78132"/>
                  </a:lnTo>
                  <a:lnTo>
                    <a:pt x="56817" y="78200"/>
                  </a:lnTo>
                  <a:lnTo>
                    <a:pt x="4209" y="78200"/>
                  </a:lnTo>
                  <a:lnTo>
                    <a:pt x="4141" y="78132"/>
                  </a:lnTo>
                  <a:lnTo>
                    <a:pt x="4141" y="7943"/>
                  </a:lnTo>
                  <a:close/>
                  <a:moveTo>
                    <a:pt x="30479" y="80440"/>
                  </a:moveTo>
                  <a:lnTo>
                    <a:pt x="30071" y="80508"/>
                  </a:lnTo>
                  <a:lnTo>
                    <a:pt x="29732" y="80576"/>
                  </a:lnTo>
                  <a:lnTo>
                    <a:pt x="29461" y="80779"/>
                  </a:lnTo>
                  <a:lnTo>
                    <a:pt x="29189" y="80983"/>
                  </a:lnTo>
                  <a:lnTo>
                    <a:pt x="28917" y="81255"/>
                  </a:lnTo>
                  <a:lnTo>
                    <a:pt x="28782" y="81594"/>
                  </a:lnTo>
                  <a:lnTo>
                    <a:pt x="28646" y="81933"/>
                  </a:lnTo>
                  <a:lnTo>
                    <a:pt x="28646" y="82273"/>
                  </a:lnTo>
                  <a:lnTo>
                    <a:pt x="28646" y="82341"/>
                  </a:lnTo>
                  <a:lnTo>
                    <a:pt x="28646" y="82680"/>
                  </a:lnTo>
                  <a:lnTo>
                    <a:pt x="28782" y="83020"/>
                  </a:lnTo>
                  <a:lnTo>
                    <a:pt x="28985" y="83291"/>
                  </a:lnTo>
                  <a:lnTo>
                    <a:pt x="29189" y="83563"/>
                  </a:lnTo>
                  <a:lnTo>
                    <a:pt x="29461" y="83834"/>
                  </a:lnTo>
                  <a:lnTo>
                    <a:pt x="29800" y="83970"/>
                  </a:lnTo>
                  <a:lnTo>
                    <a:pt x="30139" y="84106"/>
                  </a:lnTo>
                  <a:lnTo>
                    <a:pt x="30818" y="84106"/>
                  </a:lnTo>
                  <a:lnTo>
                    <a:pt x="31158" y="83970"/>
                  </a:lnTo>
                  <a:lnTo>
                    <a:pt x="31497" y="83766"/>
                  </a:lnTo>
                  <a:lnTo>
                    <a:pt x="31768" y="83563"/>
                  </a:lnTo>
                  <a:lnTo>
                    <a:pt x="31972" y="83291"/>
                  </a:lnTo>
                  <a:lnTo>
                    <a:pt x="32176" y="83020"/>
                  </a:lnTo>
                  <a:lnTo>
                    <a:pt x="32244" y="82612"/>
                  </a:lnTo>
                  <a:lnTo>
                    <a:pt x="32312" y="82273"/>
                  </a:lnTo>
                  <a:lnTo>
                    <a:pt x="32244" y="81933"/>
                  </a:lnTo>
                  <a:lnTo>
                    <a:pt x="32176" y="81594"/>
                  </a:lnTo>
                  <a:lnTo>
                    <a:pt x="31972" y="81255"/>
                  </a:lnTo>
                  <a:lnTo>
                    <a:pt x="31768" y="80983"/>
                  </a:lnTo>
                  <a:lnTo>
                    <a:pt x="31497" y="80779"/>
                  </a:lnTo>
                  <a:lnTo>
                    <a:pt x="31158" y="80576"/>
                  </a:lnTo>
                  <a:lnTo>
                    <a:pt x="30818" y="80508"/>
                  </a:lnTo>
                  <a:lnTo>
                    <a:pt x="30479" y="80440"/>
                  </a:lnTo>
                  <a:close/>
                  <a:moveTo>
                    <a:pt x="30886" y="80304"/>
                  </a:moveTo>
                  <a:lnTo>
                    <a:pt x="31225" y="80440"/>
                  </a:lnTo>
                  <a:lnTo>
                    <a:pt x="31565" y="80644"/>
                  </a:lnTo>
                  <a:lnTo>
                    <a:pt x="31904" y="80847"/>
                  </a:lnTo>
                  <a:lnTo>
                    <a:pt x="32108" y="81187"/>
                  </a:lnTo>
                  <a:lnTo>
                    <a:pt x="32312" y="81526"/>
                  </a:lnTo>
                  <a:lnTo>
                    <a:pt x="32447" y="81866"/>
                  </a:lnTo>
                  <a:lnTo>
                    <a:pt x="32447" y="82273"/>
                  </a:lnTo>
                  <a:lnTo>
                    <a:pt x="32447" y="82680"/>
                  </a:lnTo>
                  <a:lnTo>
                    <a:pt x="32312" y="83020"/>
                  </a:lnTo>
                  <a:lnTo>
                    <a:pt x="32108" y="83359"/>
                  </a:lnTo>
                  <a:lnTo>
                    <a:pt x="31904" y="83698"/>
                  </a:lnTo>
                  <a:lnTo>
                    <a:pt x="31565" y="83902"/>
                  </a:lnTo>
                  <a:lnTo>
                    <a:pt x="31225" y="84106"/>
                  </a:lnTo>
                  <a:lnTo>
                    <a:pt x="30886" y="84241"/>
                  </a:lnTo>
                  <a:lnTo>
                    <a:pt x="30479" y="84309"/>
                  </a:lnTo>
                  <a:lnTo>
                    <a:pt x="30071" y="84241"/>
                  </a:lnTo>
                  <a:lnTo>
                    <a:pt x="29732" y="84106"/>
                  </a:lnTo>
                  <a:lnTo>
                    <a:pt x="29393" y="83970"/>
                  </a:lnTo>
                  <a:lnTo>
                    <a:pt x="29053" y="83698"/>
                  </a:lnTo>
                  <a:lnTo>
                    <a:pt x="28850" y="83427"/>
                  </a:lnTo>
                  <a:lnTo>
                    <a:pt x="28646" y="83087"/>
                  </a:lnTo>
                  <a:lnTo>
                    <a:pt x="28510" y="82748"/>
                  </a:lnTo>
                  <a:lnTo>
                    <a:pt x="28442" y="82341"/>
                  </a:lnTo>
                  <a:lnTo>
                    <a:pt x="28442" y="82273"/>
                  </a:lnTo>
                  <a:lnTo>
                    <a:pt x="28510" y="81866"/>
                  </a:lnTo>
                  <a:lnTo>
                    <a:pt x="28646" y="81526"/>
                  </a:lnTo>
                  <a:lnTo>
                    <a:pt x="28782" y="81187"/>
                  </a:lnTo>
                  <a:lnTo>
                    <a:pt x="29053" y="80847"/>
                  </a:lnTo>
                  <a:lnTo>
                    <a:pt x="29325" y="80644"/>
                  </a:lnTo>
                  <a:lnTo>
                    <a:pt x="29664" y="80440"/>
                  </a:lnTo>
                  <a:lnTo>
                    <a:pt x="30071" y="80304"/>
                  </a:lnTo>
                  <a:close/>
                  <a:moveTo>
                    <a:pt x="3530" y="815"/>
                  </a:moveTo>
                  <a:lnTo>
                    <a:pt x="2987" y="883"/>
                  </a:lnTo>
                  <a:lnTo>
                    <a:pt x="2512" y="1019"/>
                  </a:lnTo>
                  <a:lnTo>
                    <a:pt x="2036" y="1290"/>
                  </a:lnTo>
                  <a:lnTo>
                    <a:pt x="1629" y="1630"/>
                  </a:lnTo>
                  <a:lnTo>
                    <a:pt x="1290" y="2037"/>
                  </a:lnTo>
                  <a:lnTo>
                    <a:pt x="1086" y="2512"/>
                  </a:lnTo>
                  <a:lnTo>
                    <a:pt x="950" y="2987"/>
                  </a:lnTo>
                  <a:lnTo>
                    <a:pt x="882" y="3530"/>
                  </a:lnTo>
                  <a:lnTo>
                    <a:pt x="882" y="82612"/>
                  </a:lnTo>
                  <a:lnTo>
                    <a:pt x="950" y="83155"/>
                  </a:lnTo>
                  <a:lnTo>
                    <a:pt x="1086" y="83698"/>
                  </a:lnTo>
                  <a:lnTo>
                    <a:pt x="1358" y="84174"/>
                  </a:lnTo>
                  <a:lnTo>
                    <a:pt x="1765" y="84581"/>
                  </a:lnTo>
                  <a:lnTo>
                    <a:pt x="2172" y="84852"/>
                  </a:lnTo>
                  <a:lnTo>
                    <a:pt x="2715" y="85124"/>
                  </a:lnTo>
                  <a:lnTo>
                    <a:pt x="3258" y="85260"/>
                  </a:lnTo>
                  <a:lnTo>
                    <a:pt x="3869" y="85328"/>
                  </a:lnTo>
                  <a:lnTo>
                    <a:pt x="57156" y="85328"/>
                  </a:lnTo>
                  <a:lnTo>
                    <a:pt x="57767" y="85260"/>
                  </a:lnTo>
                  <a:lnTo>
                    <a:pt x="58310" y="85124"/>
                  </a:lnTo>
                  <a:lnTo>
                    <a:pt x="58785" y="84852"/>
                  </a:lnTo>
                  <a:lnTo>
                    <a:pt x="59260" y="84513"/>
                  </a:lnTo>
                  <a:lnTo>
                    <a:pt x="59600" y="84106"/>
                  </a:lnTo>
                  <a:lnTo>
                    <a:pt x="59871" y="83631"/>
                  </a:lnTo>
                  <a:lnTo>
                    <a:pt x="60075" y="83087"/>
                  </a:lnTo>
                  <a:lnTo>
                    <a:pt x="60143" y="82477"/>
                  </a:lnTo>
                  <a:lnTo>
                    <a:pt x="60143" y="3530"/>
                  </a:lnTo>
                  <a:lnTo>
                    <a:pt x="60075" y="2987"/>
                  </a:lnTo>
                  <a:lnTo>
                    <a:pt x="59939" y="2512"/>
                  </a:lnTo>
                  <a:lnTo>
                    <a:pt x="59668" y="2037"/>
                  </a:lnTo>
                  <a:lnTo>
                    <a:pt x="59328" y="1630"/>
                  </a:lnTo>
                  <a:lnTo>
                    <a:pt x="58921" y="1290"/>
                  </a:lnTo>
                  <a:lnTo>
                    <a:pt x="58446" y="1019"/>
                  </a:lnTo>
                  <a:lnTo>
                    <a:pt x="57903" y="883"/>
                  </a:lnTo>
                  <a:lnTo>
                    <a:pt x="57360" y="815"/>
                  </a:lnTo>
                  <a:close/>
                  <a:moveTo>
                    <a:pt x="57971" y="679"/>
                  </a:moveTo>
                  <a:lnTo>
                    <a:pt x="58514" y="883"/>
                  </a:lnTo>
                  <a:lnTo>
                    <a:pt x="58989" y="1155"/>
                  </a:lnTo>
                  <a:lnTo>
                    <a:pt x="59464" y="1494"/>
                  </a:lnTo>
                  <a:lnTo>
                    <a:pt x="59804" y="1901"/>
                  </a:lnTo>
                  <a:lnTo>
                    <a:pt x="60075" y="2444"/>
                  </a:lnTo>
                  <a:lnTo>
                    <a:pt x="60211" y="2987"/>
                  </a:lnTo>
                  <a:lnTo>
                    <a:pt x="60279" y="3530"/>
                  </a:lnTo>
                  <a:lnTo>
                    <a:pt x="60279" y="82477"/>
                  </a:lnTo>
                  <a:lnTo>
                    <a:pt x="60211" y="83087"/>
                  </a:lnTo>
                  <a:lnTo>
                    <a:pt x="60075" y="83698"/>
                  </a:lnTo>
                  <a:lnTo>
                    <a:pt x="59736" y="84174"/>
                  </a:lnTo>
                  <a:lnTo>
                    <a:pt x="59396" y="84649"/>
                  </a:lnTo>
                  <a:lnTo>
                    <a:pt x="58921" y="84988"/>
                  </a:lnTo>
                  <a:lnTo>
                    <a:pt x="58378" y="85260"/>
                  </a:lnTo>
                  <a:lnTo>
                    <a:pt x="57767" y="85463"/>
                  </a:lnTo>
                  <a:lnTo>
                    <a:pt x="57156" y="85531"/>
                  </a:lnTo>
                  <a:lnTo>
                    <a:pt x="3869" y="85531"/>
                  </a:lnTo>
                  <a:lnTo>
                    <a:pt x="3190" y="85463"/>
                  </a:lnTo>
                  <a:lnTo>
                    <a:pt x="2647" y="85260"/>
                  </a:lnTo>
                  <a:lnTo>
                    <a:pt x="2104" y="84988"/>
                  </a:lnTo>
                  <a:lnTo>
                    <a:pt x="1629" y="84649"/>
                  </a:lnTo>
                  <a:lnTo>
                    <a:pt x="1222" y="84241"/>
                  </a:lnTo>
                  <a:lnTo>
                    <a:pt x="950" y="83766"/>
                  </a:lnTo>
                  <a:lnTo>
                    <a:pt x="747" y="83223"/>
                  </a:lnTo>
                  <a:lnTo>
                    <a:pt x="679" y="82612"/>
                  </a:lnTo>
                  <a:lnTo>
                    <a:pt x="679" y="3530"/>
                  </a:lnTo>
                  <a:lnTo>
                    <a:pt x="747" y="2987"/>
                  </a:lnTo>
                  <a:lnTo>
                    <a:pt x="950" y="2444"/>
                  </a:lnTo>
                  <a:lnTo>
                    <a:pt x="1154" y="1901"/>
                  </a:lnTo>
                  <a:lnTo>
                    <a:pt x="1561" y="1494"/>
                  </a:lnTo>
                  <a:lnTo>
                    <a:pt x="1969" y="1155"/>
                  </a:lnTo>
                  <a:lnTo>
                    <a:pt x="2444" y="883"/>
                  </a:lnTo>
                  <a:lnTo>
                    <a:pt x="2987" y="679"/>
                  </a:lnTo>
                  <a:close/>
                  <a:moveTo>
                    <a:pt x="3530" y="1"/>
                  </a:moveTo>
                  <a:lnTo>
                    <a:pt x="2851" y="68"/>
                  </a:lnTo>
                  <a:lnTo>
                    <a:pt x="2172" y="204"/>
                  </a:lnTo>
                  <a:lnTo>
                    <a:pt x="1561" y="544"/>
                  </a:lnTo>
                  <a:lnTo>
                    <a:pt x="1018" y="1019"/>
                  </a:lnTo>
                  <a:lnTo>
                    <a:pt x="611" y="1562"/>
                  </a:lnTo>
                  <a:lnTo>
                    <a:pt x="272" y="2173"/>
                  </a:lnTo>
                  <a:lnTo>
                    <a:pt x="68" y="2852"/>
                  </a:lnTo>
                  <a:lnTo>
                    <a:pt x="0" y="3530"/>
                  </a:lnTo>
                  <a:lnTo>
                    <a:pt x="0" y="82612"/>
                  </a:lnTo>
                  <a:lnTo>
                    <a:pt x="68" y="83359"/>
                  </a:lnTo>
                  <a:lnTo>
                    <a:pt x="339" y="84038"/>
                  </a:lnTo>
                  <a:lnTo>
                    <a:pt x="679" y="84649"/>
                  </a:lnTo>
                  <a:lnTo>
                    <a:pt x="1154" y="85124"/>
                  </a:lnTo>
                  <a:lnTo>
                    <a:pt x="1697" y="85599"/>
                  </a:lnTo>
                  <a:lnTo>
                    <a:pt x="2376" y="85938"/>
                  </a:lnTo>
                  <a:lnTo>
                    <a:pt x="3055" y="86142"/>
                  </a:lnTo>
                  <a:lnTo>
                    <a:pt x="3869" y="86210"/>
                  </a:lnTo>
                  <a:lnTo>
                    <a:pt x="57156" y="86210"/>
                  </a:lnTo>
                  <a:lnTo>
                    <a:pt x="57903" y="86142"/>
                  </a:lnTo>
                  <a:lnTo>
                    <a:pt x="58582" y="85938"/>
                  </a:lnTo>
                  <a:lnTo>
                    <a:pt x="59260" y="85599"/>
                  </a:lnTo>
                  <a:lnTo>
                    <a:pt x="59804" y="85124"/>
                  </a:lnTo>
                  <a:lnTo>
                    <a:pt x="60347" y="84581"/>
                  </a:lnTo>
                  <a:lnTo>
                    <a:pt x="60686" y="83970"/>
                  </a:lnTo>
                  <a:lnTo>
                    <a:pt x="60890" y="83223"/>
                  </a:lnTo>
                  <a:lnTo>
                    <a:pt x="60957" y="82477"/>
                  </a:lnTo>
                  <a:lnTo>
                    <a:pt x="60957" y="3530"/>
                  </a:lnTo>
                  <a:lnTo>
                    <a:pt x="60890" y="2852"/>
                  </a:lnTo>
                  <a:lnTo>
                    <a:pt x="60686" y="2173"/>
                  </a:lnTo>
                  <a:lnTo>
                    <a:pt x="60347" y="1562"/>
                  </a:lnTo>
                  <a:lnTo>
                    <a:pt x="59939" y="1019"/>
                  </a:lnTo>
                  <a:lnTo>
                    <a:pt x="59396" y="544"/>
                  </a:lnTo>
                  <a:lnTo>
                    <a:pt x="58785" y="204"/>
                  </a:lnTo>
                  <a:lnTo>
                    <a:pt x="58106" y="68"/>
                  </a:lnTo>
                  <a:lnTo>
                    <a:pt x="57360" y="1"/>
                  </a:lnTo>
                  <a:close/>
                </a:path>
              </a:pathLst>
            </a:custGeom>
            <a:solidFill>
              <a:srgbClr val="473D37"/>
            </a:solidFill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4294967295"/>
          </p:nvPr>
        </p:nvSpPr>
        <p:spPr>
          <a:xfrm>
            <a:off x="301549" y="603450"/>
            <a:ext cx="3078891" cy="39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O contexto é favorável – em âmbito mundial </a:t>
            </a:r>
            <a:endParaRPr sz="3000" dirty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body" idx="4294967295"/>
          </p:nvPr>
        </p:nvSpPr>
        <p:spPr>
          <a:xfrm>
            <a:off x="5636038" y="610075"/>
            <a:ext cx="2944436" cy="39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FFFFFF"/>
                </a:solidFill>
              </a:rPr>
              <a:t>Sínodo dos Bispos de 2018:</a:t>
            </a:r>
            <a:br>
              <a:rPr lang="pt-BR" sz="2800" dirty="0">
                <a:solidFill>
                  <a:srgbClr val="FFFFFF"/>
                </a:solidFill>
              </a:rPr>
            </a:br>
            <a:r>
              <a:rPr lang="pt-BR" sz="2800" i="1" dirty="0">
                <a:solidFill>
                  <a:srgbClr val="FFFFFF"/>
                </a:solidFill>
              </a:rPr>
              <a:t>"Os jovens, a fé e o discernimento vocacional", </a:t>
            </a:r>
            <a:r>
              <a:rPr lang="pt-BR" sz="2800" dirty="0">
                <a:solidFill>
                  <a:srgbClr val="FFFFFF"/>
                </a:solidFill>
              </a:rPr>
              <a:t>- Exortação Apostólica </a:t>
            </a:r>
            <a:br>
              <a:rPr lang="pt-BR" sz="28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Pós-Sinodal: </a:t>
            </a:r>
            <a:br>
              <a:rPr lang="pt-BR" sz="28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“</a:t>
            </a:r>
            <a:r>
              <a:rPr lang="pt-BR" sz="2800" dirty="0" err="1">
                <a:solidFill>
                  <a:srgbClr val="FFFFFF"/>
                </a:solidFill>
              </a:rPr>
              <a:t>Christus</a:t>
            </a:r>
            <a:r>
              <a:rPr lang="pt-BR" sz="2800" dirty="0">
                <a:solidFill>
                  <a:srgbClr val="FFFFFF"/>
                </a:solidFill>
              </a:rPr>
              <a:t> </a:t>
            </a:r>
            <a:r>
              <a:rPr lang="pt-BR" sz="2800" dirty="0" err="1">
                <a:solidFill>
                  <a:srgbClr val="FFFFFF"/>
                </a:solidFill>
              </a:rPr>
              <a:t>Vivit</a:t>
            </a:r>
            <a:r>
              <a:rPr lang="pt-BR" sz="2800" dirty="0">
                <a:solidFill>
                  <a:srgbClr val="FFFFFF"/>
                </a:solidFill>
              </a:rPr>
              <a:t>“;</a:t>
            </a:r>
            <a:endParaRPr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build="p"/>
      <p:bldP spid="29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BA46770A-68CF-394E-3D4D-ADB3081246D1}"/>
              </a:ext>
            </a:extLst>
          </p:cNvPr>
          <p:cNvGrpSpPr/>
          <p:nvPr/>
        </p:nvGrpSpPr>
        <p:grpSpPr>
          <a:xfrm>
            <a:off x="3380440" y="976757"/>
            <a:ext cx="2255598" cy="3189986"/>
            <a:chOff x="3380440" y="976757"/>
            <a:chExt cx="2255598" cy="3189986"/>
          </a:xfrm>
        </p:grpSpPr>
        <p:pic>
          <p:nvPicPr>
            <p:cNvPr id="9218" name="Picture 2" descr="A Exortação Apostólica Gaudete et Exsultate do Papa Francisco – Diocese de  Santo André">
              <a:extLst>
                <a:ext uri="{FF2B5EF4-FFF2-40B4-BE49-F238E27FC236}">
                  <a16:creationId xmlns:a16="http://schemas.microsoft.com/office/drawing/2014/main" id="{B78DD30B-B3D9-6DEA-6C2D-671CF55120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37" r="6080"/>
            <a:stretch/>
          </p:blipFill>
          <p:spPr bwMode="auto">
            <a:xfrm>
              <a:off x="3507962" y="1169948"/>
              <a:ext cx="2031601" cy="2817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8" name="Shape 288"/>
            <p:cNvSpPr/>
            <p:nvPr/>
          </p:nvSpPr>
          <p:spPr>
            <a:xfrm>
              <a:off x="3380440" y="976757"/>
              <a:ext cx="2255598" cy="3189986"/>
            </a:xfrm>
            <a:custGeom>
              <a:avLst/>
              <a:gdLst/>
              <a:ahLst/>
              <a:cxnLst/>
              <a:rect l="0" t="0" r="0" b="0"/>
              <a:pathLst>
                <a:path w="60958" h="86210" extrusionOk="0">
                  <a:moveTo>
                    <a:pt x="28985" y="3938"/>
                  </a:moveTo>
                  <a:lnTo>
                    <a:pt x="29189" y="4006"/>
                  </a:lnTo>
                  <a:lnTo>
                    <a:pt x="29189" y="4141"/>
                  </a:lnTo>
                  <a:lnTo>
                    <a:pt x="29189" y="4277"/>
                  </a:lnTo>
                  <a:lnTo>
                    <a:pt x="28985" y="4345"/>
                  </a:lnTo>
                  <a:lnTo>
                    <a:pt x="28850" y="4277"/>
                  </a:lnTo>
                  <a:lnTo>
                    <a:pt x="28782" y="4141"/>
                  </a:lnTo>
                  <a:lnTo>
                    <a:pt x="28850" y="4006"/>
                  </a:lnTo>
                  <a:lnTo>
                    <a:pt x="28985" y="3938"/>
                  </a:lnTo>
                  <a:close/>
                  <a:moveTo>
                    <a:pt x="30479" y="3734"/>
                  </a:moveTo>
                  <a:lnTo>
                    <a:pt x="30615" y="3802"/>
                  </a:lnTo>
                  <a:lnTo>
                    <a:pt x="30750" y="3870"/>
                  </a:lnTo>
                  <a:lnTo>
                    <a:pt x="30818" y="4006"/>
                  </a:lnTo>
                  <a:lnTo>
                    <a:pt x="30818" y="4141"/>
                  </a:lnTo>
                  <a:lnTo>
                    <a:pt x="30818" y="4277"/>
                  </a:lnTo>
                  <a:lnTo>
                    <a:pt x="30750" y="4345"/>
                  </a:lnTo>
                  <a:lnTo>
                    <a:pt x="30615" y="4481"/>
                  </a:lnTo>
                  <a:lnTo>
                    <a:pt x="30343" y="4481"/>
                  </a:lnTo>
                  <a:lnTo>
                    <a:pt x="30207" y="4345"/>
                  </a:lnTo>
                  <a:lnTo>
                    <a:pt x="30139" y="4277"/>
                  </a:lnTo>
                  <a:lnTo>
                    <a:pt x="30139" y="4141"/>
                  </a:lnTo>
                  <a:lnTo>
                    <a:pt x="30139" y="4006"/>
                  </a:lnTo>
                  <a:lnTo>
                    <a:pt x="30207" y="3870"/>
                  </a:lnTo>
                  <a:lnTo>
                    <a:pt x="30343" y="3802"/>
                  </a:lnTo>
                  <a:lnTo>
                    <a:pt x="30479" y="3734"/>
                  </a:lnTo>
                  <a:close/>
                  <a:moveTo>
                    <a:pt x="56885" y="7943"/>
                  </a:moveTo>
                  <a:lnTo>
                    <a:pt x="56885" y="78132"/>
                  </a:lnTo>
                  <a:lnTo>
                    <a:pt x="56817" y="78200"/>
                  </a:lnTo>
                  <a:lnTo>
                    <a:pt x="4209" y="78200"/>
                  </a:lnTo>
                  <a:lnTo>
                    <a:pt x="4141" y="78132"/>
                  </a:lnTo>
                  <a:lnTo>
                    <a:pt x="4141" y="7943"/>
                  </a:lnTo>
                  <a:close/>
                  <a:moveTo>
                    <a:pt x="30479" y="80440"/>
                  </a:moveTo>
                  <a:lnTo>
                    <a:pt x="30071" y="80508"/>
                  </a:lnTo>
                  <a:lnTo>
                    <a:pt x="29732" y="80576"/>
                  </a:lnTo>
                  <a:lnTo>
                    <a:pt x="29461" y="80779"/>
                  </a:lnTo>
                  <a:lnTo>
                    <a:pt x="29189" y="80983"/>
                  </a:lnTo>
                  <a:lnTo>
                    <a:pt x="28917" y="81255"/>
                  </a:lnTo>
                  <a:lnTo>
                    <a:pt x="28782" y="81594"/>
                  </a:lnTo>
                  <a:lnTo>
                    <a:pt x="28646" y="81933"/>
                  </a:lnTo>
                  <a:lnTo>
                    <a:pt x="28646" y="82273"/>
                  </a:lnTo>
                  <a:lnTo>
                    <a:pt x="28646" y="82341"/>
                  </a:lnTo>
                  <a:lnTo>
                    <a:pt x="28646" y="82680"/>
                  </a:lnTo>
                  <a:lnTo>
                    <a:pt x="28782" y="83020"/>
                  </a:lnTo>
                  <a:lnTo>
                    <a:pt x="28985" y="83291"/>
                  </a:lnTo>
                  <a:lnTo>
                    <a:pt x="29189" y="83563"/>
                  </a:lnTo>
                  <a:lnTo>
                    <a:pt x="29461" y="83834"/>
                  </a:lnTo>
                  <a:lnTo>
                    <a:pt x="29800" y="83970"/>
                  </a:lnTo>
                  <a:lnTo>
                    <a:pt x="30139" y="84106"/>
                  </a:lnTo>
                  <a:lnTo>
                    <a:pt x="30818" y="84106"/>
                  </a:lnTo>
                  <a:lnTo>
                    <a:pt x="31158" y="83970"/>
                  </a:lnTo>
                  <a:lnTo>
                    <a:pt x="31497" y="83766"/>
                  </a:lnTo>
                  <a:lnTo>
                    <a:pt x="31768" y="83563"/>
                  </a:lnTo>
                  <a:lnTo>
                    <a:pt x="31972" y="83291"/>
                  </a:lnTo>
                  <a:lnTo>
                    <a:pt x="32176" y="83020"/>
                  </a:lnTo>
                  <a:lnTo>
                    <a:pt x="32244" y="82612"/>
                  </a:lnTo>
                  <a:lnTo>
                    <a:pt x="32312" y="82273"/>
                  </a:lnTo>
                  <a:lnTo>
                    <a:pt x="32244" y="81933"/>
                  </a:lnTo>
                  <a:lnTo>
                    <a:pt x="32176" y="81594"/>
                  </a:lnTo>
                  <a:lnTo>
                    <a:pt x="31972" y="81255"/>
                  </a:lnTo>
                  <a:lnTo>
                    <a:pt x="31768" y="80983"/>
                  </a:lnTo>
                  <a:lnTo>
                    <a:pt x="31497" y="80779"/>
                  </a:lnTo>
                  <a:lnTo>
                    <a:pt x="31158" y="80576"/>
                  </a:lnTo>
                  <a:lnTo>
                    <a:pt x="30818" y="80508"/>
                  </a:lnTo>
                  <a:lnTo>
                    <a:pt x="30479" y="80440"/>
                  </a:lnTo>
                  <a:close/>
                  <a:moveTo>
                    <a:pt x="30886" y="80304"/>
                  </a:moveTo>
                  <a:lnTo>
                    <a:pt x="31225" y="80440"/>
                  </a:lnTo>
                  <a:lnTo>
                    <a:pt x="31565" y="80644"/>
                  </a:lnTo>
                  <a:lnTo>
                    <a:pt x="31904" y="80847"/>
                  </a:lnTo>
                  <a:lnTo>
                    <a:pt x="32108" y="81187"/>
                  </a:lnTo>
                  <a:lnTo>
                    <a:pt x="32312" y="81526"/>
                  </a:lnTo>
                  <a:lnTo>
                    <a:pt x="32447" y="81866"/>
                  </a:lnTo>
                  <a:lnTo>
                    <a:pt x="32447" y="82273"/>
                  </a:lnTo>
                  <a:lnTo>
                    <a:pt x="32447" y="82680"/>
                  </a:lnTo>
                  <a:lnTo>
                    <a:pt x="32312" y="83020"/>
                  </a:lnTo>
                  <a:lnTo>
                    <a:pt x="32108" y="83359"/>
                  </a:lnTo>
                  <a:lnTo>
                    <a:pt x="31904" y="83698"/>
                  </a:lnTo>
                  <a:lnTo>
                    <a:pt x="31565" y="83902"/>
                  </a:lnTo>
                  <a:lnTo>
                    <a:pt x="31225" y="84106"/>
                  </a:lnTo>
                  <a:lnTo>
                    <a:pt x="30886" y="84241"/>
                  </a:lnTo>
                  <a:lnTo>
                    <a:pt x="30479" y="84309"/>
                  </a:lnTo>
                  <a:lnTo>
                    <a:pt x="30071" y="84241"/>
                  </a:lnTo>
                  <a:lnTo>
                    <a:pt x="29732" y="84106"/>
                  </a:lnTo>
                  <a:lnTo>
                    <a:pt x="29393" y="83970"/>
                  </a:lnTo>
                  <a:lnTo>
                    <a:pt x="29053" y="83698"/>
                  </a:lnTo>
                  <a:lnTo>
                    <a:pt x="28850" y="83427"/>
                  </a:lnTo>
                  <a:lnTo>
                    <a:pt x="28646" y="83087"/>
                  </a:lnTo>
                  <a:lnTo>
                    <a:pt x="28510" y="82748"/>
                  </a:lnTo>
                  <a:lnTo>
                    <a:pt x="28442" y="82341"/>
                  </a:lnTo>
                  <a:lnTo>
                    <a:pt x="28442" y="82273"/>
                  </a:lnTo>
                  <a:lnTo>
                    <a:pt x="28510" y="81866"/>
                  </a:lnTo>
                  <a:lnTo>
                    <a:pt x="28646" y="81526"/>
                  </a:lnTo>
                  <a:lnTo>
                    <a:pt x="28782" y="81187"/>
                  </a:lnTo>
                  <a:lnTo>
                    <a:pt x="29053" y="80847"/>
                  </a:lnTo>
                  <a:lnTo>
                    <a:pt x="29325" y="80644"/>
                  </a:lnTo>
                  <a:lnTo>
                    <a:pt x="29664" y="80440"/>
                  </a:lnTo>
                  <a:lnTo>
                    <a:pt x="30071" y="80304"/>
                  </a:lnTo>
                  <a:close/>
                  <a:moveTo>
                    <a:pt x="3530" y="815"/>
                  </a:moveTo>
                  <a:lnTo>
                    <a:pt x="2987" y="883"/>
                  </a:lnTo>
                  <a:lnTo>
                    <a:pt x="2512" y="1019"/>
                  </a:lnTo>
                  <a:lnTo>
                    <a:pt x="2036" y="1290"/>
                  </a:lnTo>
                  <a:lnTo>
                    <a:pt x="1629" y="1630"/>
                  </a:lnTo>
                  <a:lnTo>
                    <a:pt x="1290" y="2037"/>
                  </a:lnTo>
                  <a:lnTo>
                    <a:pt x="1086" y="2512"/>
                  </a:lnTo>
                  <a:lnTo>
                    <a:pt x="950" y="2987"/>
                  </a:lnTo>
                  <a:lnTo>
                    <a:pt x="882" y="3530"/>
                  </a:lnTo>
                  <a:lnTo>
                    <a:pt x="882" y="82612"/>
                  </a:lnTo>
                  <a:lnTo>
                    <a:pt x="950" y="83155"/>
                  </a:lnTo>
                  <a:lnTo>
                    <a:pt x="1086" y="83698"/>
                  </a:lnTo>
                  <a:lnTo>
                    <a:pt x="1358" y="84174"/>
                  </a:lnTo>
                  <a:lnTo>
                    <a:pt x="1765" y="84581"/>
                  </a:lnTo>
                  <a:lnTo>
                    <a:pt x="2172" y="84852"/>
                  </a:lnTo>
                  <a:lnTo>
                    <a:pt x="2715" y="85124"/>
                  </a:lnTo>
                  <a:lnTo>
                    <a:pt x="3258" y="85260"/>
                  </a:lnTo>
                  <a:lnTo>
                    <a:pt x="3869" y="85328"/>
                  </a:lnTo>
                  <a:lnTo>
                    <a:pt x="57156" y="85328"/>
                  </a:lnTo>
                  <a:lnTo>
                    <a:pt x="57767" y="85260"/>
                  </a:lnTo>
                  <a:lnTo>
                    <a:pt x="58310" y="85124"/>
                  </a:lnTo>
                  <a:lnTo>
                    <a:pt x="58785" y="84852"/>
                  </a:lnTo>
                  <a:lnTo>
                    <a:pt x="59260" y="84513"/>
                  </a:lnTo>
                  <a:lnTo>
                    <a:pt x="59600" y="84106"/>
                  </a:lnTo>
                  <a:lnTo>
                    <a:pt x="59871" y="83631"/>
                  </a:lnTo>
                  <a:lnTo>
                    <a:pt x="60075" y="83087"/>
                  </a:lnTo>
                  <a:lnTo>
                    <a:pt x="60143" y="82477"/>
                  </a:lnTo>
                  <a:lnTo>
                    <a:pt x="60143" y="3530"/>
                  </a:lnTo>
                  <a:lnTo>
                    <a:pt x="60075" y="2987"/>
                  </a:lnTo>
                  <a:lnTo>
                    <a:pt x="59939" y="2512"/>
                  </a:lnTo>
                  <a:lnTo>
                    <a:pt x="59668" y="2037"/>
                  </a:lnTo>
                  <a:lnTo>
                    <a:pt x="59328" y="1630"/>
                  </a:lnTo>
                  <a:lnTo>
                    <a:pt x="58921" y="1290"/>
                  </a:lnTo>
                  <a:lnTo>
                    <a:pt x="58446" y="1019"/>
                  </a:lnTo>
                  <a:lnTo>
                    <a:pt x="57903" y="883"/>
                  </a:lnTo>
                  <a:lnTo>
                    <a:pt x="57360" y="815"/>
                  </a:lnTo>
                  <a:close/>
                  <a:moveTo>
                    <a:pt x="57971" y="679"/>
                  </a:moveTo>
                  <a:lnTo>
                    <a:pt x="58514" y="883"/>
                  </a:lnTo>
                  <a:lnTo>
                    <a:pt x="58989" y="1155"/>
                  </a:lnTo>
                  <a:lnTo>
                    <a:pt x="59464" y="1494"/>
                  </a:lnTo>
                  <a:lnTo>
                    <a:pt x="59804" y="1901"/>
                  </a:lnTo>
                  <a:lnTo>
                    <a:pt x="60075" y="2444"/>
                  </a:lnTo>
                  <a:lnTo>
                    <a:pt x="60211" y="2987"/>
                  </a:lnTo>
                  <a:lnTo>
                    <a:pt x="60279" y="3530"/>
                  </a:lnTo>
                  <a:lnTo>
                    <a:pt x="60279" y="82477"/>
                  </a:lnTo>
                  <a:lnTo>
                    <a:pt x="60211" y="83087"/>
                  </a:lnTo>
                  <a:lnTo>
                    <a:pt x="60075" y="83698"/>
                  </a:lnTo>
                  <a:lnTo>
                    <a:pt x="59736" y="84174"/>
                  </a:lnTo>
                  <a:lnTo>
                    <a:pt x="59396" y="84649"/>
                  </a:lnTo>
                  <a:lnTo>
                    <a:pt x="58921" y="84988"/>
                  </a:lnTo>
                  <a:lnTo>
                    <a:pt x="58378" y="85260"/>
                  </a:lnTo>
                  <a:lnTo>
                    <a:pt x="57767" y="85463"/>
                  </a:lnTo>
                  <a:lnTo>
                    <a:pt x="57156" y="85531"/>
                  </a:lnTo>
                  <a:lnTo>
                    <a:pt x="3869" y="85531"/>
                  </a:lnTo>
                  <a:lnTo>
                    <a:pt x="3190" y="85463"/>
                  </a:lnTo>
                  <a:lnTo>
                    <a:pt x="2647" y="85260"/>
                  </a:lnTo>
                  <a:lnTo>
                    <a:pt x="2104" y="84988"/>
                  </a:lnTo>
                  <a:lnTo>
                    <a:pt x="1629" y="84649"/>
                  </a:lnTo>
                  <a:lnTo>
                    <a:pt x="1222" y="84241"/>
                  </a:lnTo>
                  <a:lnTo>
                    <a:pt x="950" y="83766"/>
                  </a:lnTo>
                  <a:lnTo>
                    <a:pt x="747" y="83223"/>
                  </a:lnTo>
                  <a:lnTo>
                    <a:pt x="679" y="82612"/>
                  </a:lnTo>
                  <a:lnTo>
                    <a:pt x="679" y="3530"/>
                  </a:lnTo>
                  <a:lnTo>
                    <a:pt x="747" y="2987"/>
                  </a:lnTo>
                  <a:lnTo>
                    <a:pt x="950" y="2444"/>
                  </a:lnTo>
                  <a:lnTo>
                    <a:pt x="1154" y="1901"/>
                  </a:lnTo>
                  <a:lnTo>
                    <a:pt x="1561" y="1494"/>
                  </a:lnTo>
                  <a:lnTo>
                    <a:pt x="1969" y="1155"/>
                  </a:lnTo>
                  <a:lnTo>
                    <a:pt x="2444" y="883"/>
                  </a:lnTo>
                  <a:lnTo>
                    <a:pt x="2987" y="679"/>
                  </a:lnTo>
                  <a:close/>
                  <a:moveTo>
                    <a:pt x="3530" y="1"/>
                  </a:moveTo>
                  <a:lnTo>
                    <a:pt x="2851" y="68"/>
                  </a:lnTo>
                  <a:lnTo>
                    <a:pt x="2172" y="204"/>
                  </a:lnTo>
                  <a:lnTo>
                    <a:pt x="1561" y="544"/>
                  </a:lnTo>
                  <a:lnTo>
                    <a:pt x="1018" y="1019"/>
                  </a:lnTo>
                  <a:lnTo>
                    <a:pt x="611" y="1562"/>
                  </a:lnTo>
                  <a:lnTo>
                    <a:pt x="272" y="2173"/>
                  </a:lnTo>
                  <a:lnTo>
                    <a:pt x="68" y="2852"/>
                  </a:lnTo>
                  <a:lnTo>
                    <a:pt x="0" y="3530"/>
                  </a:lnTo>
                  <a:lnTo>
                    <a:pt x="0" y="82612"/>
                  </a:lnTo>
                  <a:lnTo>
                    <a:pt x="68" y="83359"/>
                  </a:lnTo>
                  <a:lnTo>
                    <a:pt x="339" y="84038"/>
                  </a:lnTo>
                  <a:lnTo>
                    <a:pt x="679" y="84649"/>
                  </a:lnTo>
                  <a:lnTo>
                    <a:pt x="1154" y="85124"/>
                  </a:lnTo>
                  <a:lnTo>
                    <a:pt x="1697" y="85599"/>
                  </a:lnTo>
                  <a:lnTo>
                    <a:pt x="2376" y="85938"/>
                  </a:lnTo>
                  <a:lnTo>
                    <a:pt x="3055" y="86142"/>
                  </a:lnTo>
                  <a:lnTo>
                    <a:pt x="3869" y="86210"/>
                  </a:lnTo>
                  <a:lnTo>
                    <a:pt x="57156" y="86210"/>
                  </a:lnTo>
                  <a:lnTo>
                    <a:pt x="57903" y="86142"/>
                  </a:lnTo>
                  <a:lnTo>
                    <a:pt x="58582" y="85938"/>
                  </a:lnTo>
                  <a:lnTo>
                    <a:pt x="59260" y="85599"/>
                  </a:lnTo>
                  <a:lnTo>
                    <a:pt x="59804" y="85124"/>
                  </a:lnTo>
                  <a:lnTo>
                    <a:pt x="60347" y="84581"/>
                  </a:lnTo>
                  <a:lnTo>
                    <a:pt x="60686" y="83970"/>
                  </a:lnTo>
                  <a:lnTo>
                    <a:pt x="60890" y="83223"/>
                  </a:lnTo>
                  <a:lnTo>
                    <a:pt x="60957" y="82477"/>
                  </a:lnTo>
                  <a:lnTo>
                    <a:pt x="60957" y="3530"/>
                  </a:lnTo>
                  <a:lnTo>
                    <a:pt x="60890" y="2852"/>
                  </a:lnTo>
                  <a:lnTo>
                    <a:pt x="60686" y="2173"/>
                  </a:lnTo>
                  <a:lnTo>
                    <a:pt x="60347" y="1562"/>
                  </a:lnTo>
                  <a:lnTo>
                    <a:pt x="59939" y="1019"/>
                  </a:lnTo>
                  <a:lnTo>
                    <a:pt x="59396" y="544"/>
                  </a:lnTo>
                  <a:lnTo>
                    <a:pt x="58785" y="204"/>
                  </a:lnTo>
                  <a:lnTo>
                    <a:pt x="58106" y="68"/>
                  </a:lnTo>
                  <a:lnTo>
                    <a:pt x="57360" y="1"/>
                  </a:lnTo>
                  <a:close/>
                </a:path>
              </a:pathLst>
            </a:custGeom>
            <a:solidFill>
              <a:srgbClr val="473D37"/>
            </a:solidFill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4294967295"/>
          </p:nvPr>
        </p:nvSpPr>
        <p:spPr>
          <a:xfrm>
            <a:off x="301549" y="603450"/>
            <a:ext cx="3078891" cy="39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O contexto é favorável – em âmbito mundial </a:t>
            </a:r>
            <a:endParaRPr sz="3000" dirty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body" idx="4294967295"/>
          </p:nvPr>
        </p:nvSpPr>
        <p:spPr>
          <a:xfrm>
            <a:off x="5636038" y="610075"/>
            <a:ext cx="2944436" cy="39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FFFFFF"/>
                </a:solidFill>
              </a:rPr>
              <a:t>Exortação Apostólica "</a:t>
            </a:r>
            <a:r>
              <a:rPr lang="pt-BR" sz="2800" dirty="0" err="1">
                <a:solidFill>
                  <a:srgbClr val="FFFFFF"/>
                </a:solidFill>
              </a:rPr>
              <a:t>Gaudete</a:t>
            </a:r>
            <a:r>
              <a:rPr lang="pt-BR" sz="2800" dirty="0">
                <a:solidFill>
                  <a:srgbClr val="FFFFFF"/>
                </a:solidFill>
              </a:rPr>
              <a:t> et </a:t>
            </a:r>
            <a:r>
              <a:rPr lang="pt-BR" sz="2800" dirty="0" err="1">
                <a:solidFill>
                  <a:srgbClr val="FFFFFF"/>
                </a:solidFill>
              </a:rPr>
              <a:t>Exultate</a:t>
            </a:r>
            <a:r>
              <a:rPr lang="pt-BR" sz="2800" dirty="0">
                <a:solidFill>
                  <a:srgbClr val="FFFFFF"/>
                </a:solidFill>
              </a:rPr>
              <a:t>" – </a:t>
            </a:r>
            <a:br>
              <a:rPr lang="pt-BR" sz="28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Sobre o chamado à santidade no mundo atual.</a:t>
            </a:r>
            <a:endParaRPr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3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9E5B609-873B-7A40-376F-E92165E77708}"/>
              </a:ext>
            </a:extLst>
          </p:cNvPr>
          <p:cNvGrpSpPr/>
          <p:nvPr/>
        </p:nvGrpSpPr>
        <p:grpSpPr>
          <a:xfrm>
            <a:off x="3380440" y="976757"/>
            <a:ext cx="2255598" cy="3189986"/>
            <a:chOff x="3380440" y="976757"/>
            <a:chExt cx="2255598" cy="3189986"/>
          </a:xfrm>
        </p:grpSpPr>
        <p:pic>
          <p:nvPicPr>
            <p:cNvPr id="10242" name="Picture 2" descr="Sako: Sinodalidade, principal caminho para renovação da Igreja em um mundo  em transformação - Vatican News">
              <a:extLst>
                <a:ext uri="{FF2B5EF4-FFF2-40B4-BE49-F238E27FC236}">
                  <a16:creationId xmlns:a16="http://schemas.microsoft.com/office/drawing/2014/main" id="{5C3CEE76-6660-01EB-A4EA-5B7C44CD70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06" r="3991" b="3141"/>
            <a:stretch/>
          </p:blipFill>
          <p:spPr bwMode="auto">
            <a:xfrm>
              <a:off x="3507964" y="1158837"/>
              <a:ext cx="2042232" cy="291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8" name="Shape 288"/>
            <p:cNvSpPr/>
            <p:nvPr/>
          </p:nvSpPr>
          <p:spPr>
            <a:xfrm>
              <a:off x="3380440" y="976757"/>
              <a:ext cx="2255598" cy="3189986"/>
            </a:xfrm>
            <a:custGeom>
              <a:avLst/>
              <a:gdLst/>
              <a:ahLst/>
              <a:cxnLst/>
              <a:rect l="0" t="0" r="0" b="0"/>
              <a:pathLst>
                <a:path w="60958" h="86210" extrusionOk="0">
                  <a:moveTo>
                    <a:pt x="28985" y="3938"/>
                  </a:moveTo>
                  <a:lnTo>
                    <a:pt x="29189" y="4006"/>
                  </a:lnTo>
                  <a:lnTo>
                    <a:pt x="29189" y="4141"/>
                  </a:lnTo>
                  <a:lnTo>
                    <a:pt x="29189" y="4277"/>
                  </a:lnTo>
                  <a:lnTo>
                    <a:pt x="28985" y="4345"/>
                  </a:lnTo>
                  <a:lnTo>
                    <a:pt x="28850" y="4277"/>
                  </a:lnTo>
                  <a:lnTo>
                    <a:pt x="28782" y="4141"/>
                  </a:lnTo>
                  <a:lnTo>
                    <a:pt x="28850" y="4006"/>
                  </a:lnTo>
                  <a:lnTo>
                    <a:pt x="28985" y="3938"/>
                  </a:lnTo>
                  <a:close/>
                  <a:moveTo>
                    <a:pt x="30479" y="3734"/>
                  </a:moveTo>
                  <a:lnTo>
                    <a:pt x="30615" y="3802"/>
                  </a:lnTo>
                  <a:lnTo>
                    <a:pt x="30750" y="3870"/>
                  </a:lnTo>
                  <a:lnTo>
                    <a:pt x="30818" y="4006"/>
                  </a:lnTo>
                  <a:lnTo>
                    <a:pt x="30818" y="4141"/>
                  </a:lnTo>
                  <a:lnTo>
                    <a:pt x="30818" y="4277"/>
                  </a:lnTo>
                  <a:lnTo>
                    <a:pt x="30750" y="4345"/>
                  </a:lnTo>
                  <a:lnTo>
                    <a:pt x="30615" y="4481"/>
                  </a:lnTo>
                  <a:lnTo>
                    <a:pt x="30343" y="4481"/>
                  </a:lnTo>
                  <a:lnTo>
                    <a:pt x="30207" y="4345"/>
                  </a:lnTo>
                  <a:lnTo>
                    <a:pt x="30139" y="4277"/>
                  </a:lnTo>
                  <a:lnTo>
                    <a:pt x="30139" y="4141"/>
                  </a:lnTo>
                  <a:lnTo>
                    <a:pt x="30139" y="4006"/>
                  </a:lnTo>
                  <a:lnTo>
                    <a:pt x="30207" y="3870"/>
                  </a:lnTo>
                  <a:lnTo>
                    <a:pt x="30343" y="3802"/>
                  </a:lnTo>
                  <a:lnTo>
                    <a:pt x="30479" y="3734"/>
                  </a:lnTo>
                  <a:close/>
                  <a:moveTo>
                    <a:pt x="56885" y="7943"/>
                  </a:moveTo>
                  <a:lnTo>
                    <a:pt x="56885" y="78132"/>
                  </a:lnTo>
                  <a:lnTo>
                    <a:pt x="56817" y="78200"/>
                  </a:lnTo>
                  <a:lnTo>
                    <a:pt x="4209" y="78200"/>
                  </a:lnTo>
                  <a:lnTo>
                    <a:pt x="4141" y="78132"/>
                  </a:lnTo>
                  <a:lnTo>
                    <a:pt x="4141" y="7943"/>
                  </a:lnTo>
                  <a:close/>
                  <a:moveTo>
                    <a:pt x="30479" y="80440"/>
                  </a:moveTo>
                  <a:lnTo>
                    <a:pt x="30071" y="80508"/>
                  </a:lnTo>
                  <a:lnTo>
                    <a:pt x="29732" y="80576"/>
                  </a:lnTo>
                  <a:lnTo>
                    <a:pt x="29461" y="80779"/>
                  </a:lnTo>
                  <a:lnTo>
                    <a:pt x="29189" y="80983"/>
                  </a:lnTo>
                  <a:lnTo>
                    <a:pt x="28917" y="81255"/>
                  </a:lnTo>
                  <a:lnTo>
                    <a:pt x="28782" y="81594"/>
                  </a:lnTo>
                  <a:lnTo>
                    <a:pt x="28646" y="81933"/>
                  </a:lnTo>
                  <a:lnTo>
                    <a:pt x="28646" y="82273"/>
                  </a:lnTo>
                  <a:lnTo>
                    <a:pt x="28646" y="82341"/>
                  </a:lnTo>
                  <a:lnTo>
                    <a:pt x="28646" y="82680"/>
                  </a:lnTo>
                  <a:lnTo>
                    <a:pt x="28782" y="83020"/>
                  </a:lnTo>
                  <a:lnTo>
                    <a:pt x="28985" y="83291"/>
                  </a:lnTo>
                  <a:lnTo>
                    <a:pt x="29189" y="83563"/>
                  </a:lnTo>
                  <a:lnTo>
                    <a:pt x="29461" y="83834"/>
                  </a:lnTo>
                  <a:lnTo>
                    <a:pt x="29800" y="83970"/>
                  </a:lnTo>
                  <a:lnTo>
                    <a:pt x="30139" y="84106"/>
                  </a:lnTo>
                  <a:lnTo>
                    <a:pt x="30818" y="84106"/>
                  </a:lnTo>
                  <a:lnTo>
                    <a:pt x="31158" y="83970"/>
                  </a:lnTo>
                  <a:lnTo>
                    <a:pt x="31497" y="83766"/>
                  </a:lnTo>
                  <a:lnTo>
                    <a:pt x="31768" y="83563"/>
                  </a:lnTo>
                  <a:lnTo>
                    <a:pt x="31972" y="83291"/>
                  </a:lnTo>
                  <a:lnTo>
                    <a:pt x="32176" y="83020"/>
                  </a:lnTo>
                  <a:lnTo>
                    <a:pt x="32244" y="82612"/>
                  </a:lnTo>
                  <a:lnTo>
                    <a:pt x="32312" y="82273"/>
                  </a:lnTo>
                  <a:lnTo>
                    <a:pt x="32244" y="81933"/>
                  </a:lnTo>
                  <a:lnTo>
                    <a:pt x="32176" y="81594"/>
                  </a:lnTo>
                  <a:lnTo>
                    <a:pt x="31972" y="81255"/>
                  </a:lnTo>
                  <a:lnTo>
                    <a:pt x="31768" y="80983"/>
                  </a:lnTo>
                  <a:lnTo>
                    <a:pt x="31497" y="80779"/>
                  </a:lnTo>
                  <a:lnTo>
                    <a:pt x="31158" y="80576"/>
                  </a:lnTo>
                  <a:lnTo>
                    <a:pt x="30818" y="80508"/>
                  </a:lnTo>
                  <a:lnTo>
                    <a:pt x="30479" y="80440"/>
                  </a:lnTo>
                  <a:close/>
                  <a:moveTo>
                    <a:pt x="30886" y="80304"/>
                  </a:moveTo>
                  <a:lnTo>
                    <a:pt x="31225" y="80440"/>
                  </a:lnTo>
                  <a:lnTo>
                    <a:pt x="31565" y="80644"/>
                  </a:lnTo>
                  <a:lnTo>
                    <a:pt x="31904" y="80847"/>
                  </a:lnTo>
                  <a:lnTo>
                    <a:pt x="32108" y="81187"/>
                  </a:lnTo>
                  <a:lnTo>
                    <a:pt x="32312" y="81526"/>
                  </a:lnTo>
                  <a:lnTo>
                    <a:pt x="32447" y="81866"/>
                  </a:lnTo>
                  <a:lnTo>
                    <a:pt x="32447" y="82273"/>
                  </a:lnTo>
                  <a:lnTo>
                    <a:pt x="32447" y="82680"/>
                  </a:lnTo>
                  <a:lnTo>
                    <a:pt x="32312" y="83020"/>
                  </a:lnTo>
                  <a:lnTo>
                    <a:pt x="32108" y="83359"/>
                  </a:lnTo>
                  <a:lnTo>
                    <a:pt x="31904" y="83698"/>
                  </a:lnTo>
                  <a:lnTo>
                    <a:pt x="31565" y="83902"/>
                  </a:lnTo>
                  <a:lnTo>
                    <a:pt x="31225" y="84106"/>
                  </a:lnTo>
                  <a:lnTo>
                    <a:pt x="30886" y="84241"/>
                  </a:lnTo>
                  <a:lnTo>
                    <a:pt x="30479" y="84309"/>
                  </a:lnTo>
                  <a:lnTo>
                    <a:pt x="30071" y="84241"/>
                  </a:lnTo>
                  <a:lnTo>
                    <a:pt x="29732" y="84106"/>
                  </a:lnTo>
                  <a:lnTo>
                    <a:pt x="29393" y="83970"/>
                  </a:lnTo>
                  <a:lnTo>
                    <a:pt x="29053" y="83698"/>
                  </a:lnTo>
                  <a:lnTo>
                    <a:pt x="28850" y="83427"/>
                  </a:lnTo>
                  <a:lnTo>
                    <a:pt x="28646" y="83087"/>
                  </a:lnTo>
                  <a:lnTo>
                    <a:pt x="28510" y="82748"/>
                  </a:lnTo>
                  <a:lnTo>
                    <a:pt x="28442" y="82341"/>
                  </a:lnTo>
                  <a:lnTo>
                    <a:pt x="28442" y="82273"/>
                  </a:lnTo>
                  <a:lnTo>
                    <a:pt x="28510" y="81866"/>
                  </a:lnTo>
                  <a:lnTo>
                    <a:pt x="28646" y="81526"/>
                  </a:lnTo>
                  <a:lnTo>
                    <a:pt x="28782" y="81187"/>
                  </a:lnTo>
                  <a:lnTo>
                    <a:pt x="29053" y="80847"/>
                  </a:lnTo>
                  <a:lnTo>
                    <a:pt x="29325" y="80644"/>
                  </a:lnTo>
                  <a:lnTo>
                    <a:pt x="29664" y="80440"/>
                  </a:lnTo>
                  <a:lnTo>
                    <a:pt x="30071" y="80304"/>
                  </a:lnTo>
                  <a:close/>
                  <a:moveTo>
                    <a:pt x="3530" y="815"/>
                  </a:moveTo>
                  <a:lnTo>
                    <a:pt x="2987" y="883"/>
                  </a:lnTo>
                  <a:lnTo>
                    <a:pt x="2512" y="1019"/>
                  </a:lnTo>
                  <a:lnTo>
                    <a:pt x="2036" y="1290"/>
                  </a:lnTo>
                  <a:lnTo>
                    <a:pt x="1629" y="1630"/>
                  </a:lnTo>
                  <a:lnTo>
                    <a:pt x="1290" y="2037"/>
                  </a:lnTo>
                  <a:lnTo>
                    <a:pt x="1086" y="2512"/>
                  </a:lnTo>
                  <a:lnTo>
                    <a:pt x="950" y="2987"/>
                  </a:lnTo>
                  <a:lnTo>
                    <a:pt x="882" y="3530"/>
                  </a:lnTo>
                  <a:lnTo>
                    <a:pt x="882" y="82612"/>
                  </a:lnTo>
                  <a:lnTo>
                    <a:pt x="950" y="83155"/>
                  </a:lnTo>
                  <a:lnTo>
                    <a:pt x="1086" y="83698"/>
                  </a:lnTo>
                  <a:lnTo>
                    <a:pt x="1358" y="84174"/>
                  </a:lnTo>
                  <a:lnTo>
                    <a:pt x="1765" y="84581"/>
                  </a:lnTo>
                  <a:lnTo>
                    <a:pt x="2172" y="84852"/>
                  </a:lnTo>
                  <a:lnTo>
                    <a:pt x="2715" y="85124"/>
                  </a:lnTo>
                  <a:lnTo>
                    <a:pt x="3258" y="85260"/>
                  </a:lnTo>
                  <a:lnTo>
                    <a:pt x="3869" y="85328"/>
                  </a:lnTo>
                  <a:lnTo>
                    <a:pt x="57156" y="85328"/>
                  </a:lnTo>
                  <a:lnTo>
                    <a:pt x="57767" y="85260"/>
                  </a:lnTo>
                  <a:lnTo>
                    <a:pt x="58310" y="85124"/>
                  </a:lnTo>
                  <a:lnTo>
                    <a:pt x="58785" y="84852"/>
                  </a:lnTo>
                  <a:lnTo>
                    <a:pt x="59260" y="84513"/>
                  </a:lnTo>
                  <a:lnTo>
                    <a:pt x="59600" y="84106"/>
                  </a:lnTo>
                  <a:lnTo>
                    <a:pt x="59871" y="83631"/>
                  </a:lnTo>
                  <a:lnTo>
                    <a:pt x="60075" y="83087"/>
                  </a:lnTo>
                  <a:lnTo>
                    <a:pt x="60143" y="82477"/>
                  </a:lnTo>
                  <a:lnTo>
                    <a:pt x="60143" y="3530"/>
                  </a:lnTo>
                  <a:lnTo>
                    <a:pt x="60075" y="2987"/>
                  </a:lnTo>
                  <a:lnTo>
                    <a:pt x="59939" y="2512"/>
                  </a:lnTo>
                  <a:lnTo>
                    <a:pt x="59668" y="2037"/>
                  </a:lnTo>
                  <a:lnTo>
                    <a:pt x="59328" y="1630"/>
                  </a:lnTo>
                  <a:lnTo>
                    <a:pt x="58921" y="1290"/>
                  </a:lnTo>
                  <a:lnTo>
                    <a:pt x="58446" y="1019"/>
                  </a:lnTo>
                  <a:lnTo>
                    <a:pt x="57903" y="883"/>
                  </a:lnTo>
                  <a:lnTo>
                    <a:pt x="57360" y="815"/>
                  </a:lnTo>
                  <a:close/>
                  <a:moveTo>
                    <a:pt x="57971" y="679"/>
                  </a:moveTo>
                  <a:lnTo>
                    <a:pt x="58514" y="883"/>
                  </a:lnTo>
                  <a:lnTo>
                    <a:pt x="58989" y="1155"/>
                  </a:lnTo>
                  <a:lnTo>
                    <a:pt x="59464" y="1494"/>
                  </a:lnTo>
                  <a:lnTo>
                    <a:pt x="59804" y="1901"/>
                  </a:lnTo>
                  <a:lnTo>
                    <a:pt x="60075" y="2444"/>
                  </a:lnTo>
                  <a:lnTo>
                    <a:pt x="60211" y="2987"/>
                  </a:lnTo>
                  <a:lnTo>
                    <a:pt x="60279" y="3530"/>
                  </a:lnTo>
                  <a:lnTo>
                    <a:pt x="60279" y="82477"/>
                  </a:lnTo>
                  <a:lnTo>
                    <a:pt x="60211" y="83087"/>
                  </a:lnTo>
                  <a:lnTo>
                    <a:pt x="60075" y="83698"/>
                  </a:lnTo>
                  <a:lnTo>
                    <a:pt x="59736" y="84174"/>
                  </a:lnTo>
                  <a:lnTo>
                    <a:pt x="59396" y="84649"/>
                  </a:lnTo>
                  <a:lnTo>
                    <a:pt x="58921" y="84988"/>
                  </a:lnTo>
                  <a:lnTo>
                    <a:pt x="58378" y="85260"/>
                  </a:lnTo>
                  <a:lnTo>
                    <a:pt x="57767" y="85463"/>
                  </a:lnTo>
                  <a:lnTo>
                    <a:pt x="57156" y="85531"/>
                  </a:lnTo>
                  <a:lnTo>
                    <a:pt x="3869" y="85531"/>
                  </a:lnTo>
                  <a:lnTo>
                    <a:pt x="3190" y="85463"/>
                  </a:lnTo>
                  <a:lnTo>
                    <a:pt x="2647" y="85260"/>
                  </a:lnTo>
                  <a:lnTo>
                    <a:pt x="2104" y="84988"/>
                  </a:lnTo>
                  <a:lnTo>
                    <a:pt x="1629" y="84649"/>
                  </a:lnTo>
                  <a:lnTo>
                    <a:pt x="1222" y="84241"/>
                  </a:lnTo>
                  <a:lnTo>
                    <a:pt x="950" y="83766"/>
                  </a:lnTo>
                  <a:lnTo>
                    <a:pt x="747" y="83223"/>
                  </a:lnTo>
                  <a:lnTo>
                    <a:pt x="679" y="82612"/>
                  </a:lnTo>
                  <a:lnTo>
                    <a:pt x="679" y="3530"/>
                  </a:lnTo>
                  <a:lnTo>
                    <a:pt x="747" y="2987"/>
                  </a:lnTo>
                  <a:lnTo>
                    <a:pt x="950" y="2444"/>
                  </a:lnTo>
                  <a:lnTo>
                    <a:pt x="1154" y="1901"/>
                  </a:lnTo>
                  <a:lnTo>
                    <a:pt x="1561" y="1494"/>
                  </a:lnTo>
                  <a:lnTo>
                    <a:pt x="1969" y="1155"/>
                  </a:lnTo>
                  <a:lnTo>
                    <a:pt x="2444" y="883"/>
                  </a:lnTo>
                  <a:lnTo>
                    <a:pt x="2987" y="679"/>
                  </a:lnTo>
                  <a:close/>
                  <a:moveTo>
                    <a:pt x="3530" y="1"/>
                  </a:moveTo>
                  <a:lnTo>
                    <a:pt x="2851" y="68"/>
                  </a:lnTo>
                  <a:lnTo>
                    <a:pt x="2172" y="204"/>
                  </a:lnTo>
                  <a:lnTo>
                    <a:pt x="1561" y="544"/>
                  </a:lnTo>
                  <a:lnTo>
                    <a:pt x="1018" y="1019"/>
                  </a:lnTo>
                  <a:lnTo>
                    <a:pt x="611" y="1562"/>
                  </a:lnTo>
                  <a:lnTo>
                    <a:pt x="272" y="2173"/>
                  </a:lnTo>
                  <a:lnTo>
                    <a:pt x="68" y="2852"/>
                  </a:lnTo>
                  <a:lnTo>
                    <a:pt x="0" y="3530"/>
                  </a:lnTo>
                  <a:lnTo>
                    <a:pt x="0" y="82612"/>
                  </a:lnTo>
                  <a:lnTo>
                    <a:pt x="68" y="83359"/>
                  </a:lnTo>
                  <a:lnTo>
                    <a:pt x="339" y="84038"/>
                  </a:lnTo>
                  <a:lnTo>
                    <a:pt x="679" y="84649"/>
                  </a:lnTo>
                  <a:lnTo>
                    <a:pt x="1154" y="85124"/>
                  </a:lnTo>
                  <a:lnTo>
                    <a:pt x="1697" y="85599"/>
                  </a:lnTo>
                  <a:lnTo>
                    <a:pt x="2376" y="85938"/>
                  </a:lnTo>
                  <a:lnTo>
                    <a:pt x="3055" y="86142"/>
                  </a:lnTo>
                  <a:lnTo>
                    <a:pt x="3869" y="86210"/>
                  </a:lnTo>
                  <a:lnTo>
                    <a:pt x="57156" y="86210"/>
                  </a:lnTo>
                  <a:lnTo>
                    <a:pt x="57903" y="86142"/>
                  </a:lnTo>
                  <a:lnTo>
                    <a:pt x="58582" y="85938"/>
                  </a:lnTo>
                  <a:lnTo>
                    <a:pt x="59260" y="85599"/>
                  </a:lnTo>
                  <a:lnTo>
                    <a:pt x="59804" y="85124"/>
                  </a:lnTo>
                  <a:lnTo>
                    <a:pt x="60347" y="84581"/>
                  </a:lnTo>
                  <a:lnTo>
                    <a:pt x="60686" y="83970"/>
                  </a:lnTo>
                  <a:lnTo>
                    <a:pt x="60890" y="83223"/>
                  </a:lnTo>
                  <a:lnTo>
                    <a:pt x="60957" y="82477"/>
                  </a:lnTo>
                  <a:lnTo>
                    <a:pt x="60957" y="3530"/>
                  </a:lnTo>
                  <a:lnTo>
                    <a:pt x="60890" y="2852"/>
                  </a:lnTo>
                  <a:lnTo>
                    <a:pt x="60686" y="2173"/>
                  </a:lnTo>
                  <a:lnTo>
                    <a:pt x="60347" y="1562"/>
                  </a:lnTo>
                  <a:lnTo>
                    <a:pt x="59939" y="1019"/>
                  </a:lnTo>
                  <a:lnTo>
                    <a:pt x="59396" y="544"/>
                  </a:lnTo>
                  <a:lnTo>
                    <a:pt x="58785" y="204"/>
                  </a:lnTo>
                  <a:lnTo>
                    <a:pt x="58106" y="68"/>
                  </a:lnTo>
                  <a:lnTo>
                    <a:pt x="57360" y="1"/>
                  </a:lnTo>
                  <a:close/>
                </a:path>
              </a:pathLst>
            </a:custGeom>
            <a:solidFill>
              <a:srgbClr val="473D37"/>
            </a:solidFill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4294967295"/>
          </p:nvPr>
        </p:nvSpPr>
        <p:spPr>
          <a:xfrm>
            <a:off x="301549" y="603450"/>
            <a:ext cx="3078891" cy="39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O contexto é favorável – em âmbito mundial </a:t>
            </a:r>
            <a:endParaRPr sz="3000" dirty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body" idx="4294967295"/>
          </p:nvPr>
        </p:nvSpPr>
        <p:spPr>
          <a:xfrm>
            <a:off x="5636038" y="610075"/>
            <a:ext cx="2944436" cy="39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FFFFFF"/>
                </a:solidFill>
              </a:rPr>
              <a:t>Sínodo dos Bispos em 2022 sobre a </a:t>
            </a:r>
            <a:r>
              <a:rPr lang="pt-BR" sz="2800" dirty="0" err="1">
                <a:solidFill>
                  <a:srgbClr val="FFFFFF"/>
                </a:solidFill>
              </a:rPr>
              <a:t>Sinodalidade</a:t>
            </a:r>
            <a:r>
              <a:rPr lang="pt-BR" sz="2800" dirty="0">
                <a:solidFill>
                  <a:srgbClr val="FFFFFF"/>
                </a:solidFill>
              </a:rPr>
              <a:t> e a Eclesiologia Vocacional de Comunhão.</a:t>
            </a:r>
            <a:endParaRPr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5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1AF60B1-B86C-9C72-DA2A-126DA9B0BB4C}"/>
              </a:ext>
            </a:extLst>
          </p:cNvPr>
          <p:cNvGrpSpPr/>
          <p:nvPr/>
        </p:nvGrpSpPr>
        <p:grpSpPr>
          <a:xfrm>
            <a:off x="1945045" y="976757"/>
            <a:ext cx="2255598" cy="3189986"/>
            <a:chOff x="1945045" y="976757"/>
            <a:chExt cx="2255598" cy="3189986"/>
          </a:xfrm>
        </p:grpSpPr>
        <p:pic>
          <p:nvPicPr>
            <p:cNvPr id="11266" name="Picture 2" descr="As 20 frases para entender “Christus Vivit”, a exortação sobre os jovens do Papa  Francisco – Jovens Conectados – Comissão Episcopal Pastoral para a  Juventude – CNBB">
              <a:extLst>
                <a:ext uri="{FF2B5EF4-FFF2-40B4-BE49-F238E27FC236}">
                  <a16:creationId xmlns:a16="http://schemas.microsoft.com/office/drawing/2014/main" id="{BA351569-DD9D-E92C-852F-22E039620B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52" r="6961"/>
            <a:stretch/>
          </p:blipFill>
          <p:spPr bwMode="auto">
            <a:xfrm>
              <a:off x="2041451" y="1120837"/>
              <a:ext cx="2129205" cy="2925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8" name="Shape 288"/>
            <p:cNvSpPr/>
            <p:nvPr/>
          </p:nvSpPr>
          <p:spPr>
            <a:xfrm>
              <a:off x="1945045" y="976757"/>
              <a:ext cx="2255598" cy="3189986"/>
            </a:xfrm>
            <a:custGeom>
              <a:avLst/>
              <a:gdLst/>
              <a:ahLst/>
              <a:cxnLst/>
              <a:rect l="0" t="0" r="0" b="0"/>
              <a:pathLst>
                <a:path w="60958" h="86210" extrusionOk="0">
                  <a:moveTo>
                    <a:pt x="28985" y="3938"/>
                  </a:moveTo>
                  <a:lnTo>
                    <a:pt x="29189" y="4006"/>
                  </a:lnTo>
                  <a:lnTo>
                    <a:pt x="29189" y="4141"/>
                  </a:lnTo>
                  <a:lnTo>
                    <a:pt x="29189" y="4277"/>
                  </a:lnTo>
                  <a:lnTo>
                    <a:pt x="28985" y="4345"/>
                  </a:lnTo>
                  <a:lnTo>
                    <a:pt x="28850" y="4277"/>
                  </a:lnTo>
                  <a:lnTo>
                    <a:pt x="28782" y="4141"/>
                  </a:lnTo>
                  <a:lnTo>
                    <a:pt x="28850" y="4006"/>
                  </a:lnTo>
                  <a:lnTo>
                    <a:pt x="28985" y="3938"/>
                  </a:lnTo>
                  <a:close/>
                  <a:moveTo>
                    <a:pt x="30479" y="3734"/>
                  </a:moveTo>
                  <a:lnTo>
                    <a:pt x="30615" y="3802"/>
                  </a:lnTo>
                  <a:lnTo>
                    <a:pt x="30750" y="3870"/>
                  </a:lnTo>
                  <a:lnTo>
                    <a:pt x="30818" y="4006"/>
                  </a:lnTo>
                  <a:lnTo>
                    <a:pt x="30818" y="4141"/>
                  </a:lnTo>
                  <a:lnTo>
                    <a:pt x="30818" y="4277"/>
                  </a:lnTo>
                  <a:lnTo>
                    <a:pt x="30750" y="4345"/>
                  </a:lnTo>
                  <a:lnTo>
                    <a:pt x="30615" y="4481"/>
                  </a:lnTo>
                  <a:lnTo>
                    <a:pt x="30343" y="4481"/>
                  </a:lnTo>
                  <a:lnTo>
                    <a:pt x="30207" y="4345"/>
                  </a:lnTo>
                  <a:lnTo>
                    <a:pt x="30139" y="4277"/>
                  </a:lnTo>
                  <a:lnTo>
                    <a:pt x="30139" y="4141"/>
                  </a:lnTo>
                  <a:lnTo>
                    <a:pt x="30139" y="4006"/>
                  </a:lnTo>
                  <a:lnTo>
                    <a:pt x="30207" y="3870"/>
                  </a:lnTo>
                  <a:lnTo>
                    <a:pt x="30343" y="3802"/>
                  </a:lnTo>
                  <a:lnTo>
                    <a:pt x="30479" y="3734"/>
                  </a:lnTo>
                  <a:close/>
                  <a:moveTo>
                    <a:pt x="56885" y="7943"/>
                  </a:moveTo>
                  <a:lnTo>
                    <a:pt x="56885" y="78132"/>
                  </a:lnTo>
                  <a:lnTo>
                    <a:pt x="56817" y="78200"/>
                  </a:lnTo>
                  <a:lnTo>
                    <a:pt x="4209" y="78200"/>
                  </a:lnTo>
                  <a:lnTo>
                    <a:pt x="4141" y="78132"/>
                  </a:lnTo>
                  <a:lnTo>
                    <a:pt x="4141" y="7943"/>
                  </a:lnTo>
                  <a:close/>
                  <a:moveTo>
                    <a:pt x="30479" y="80440"/>
                  </a:moveTo>
                  <a:lnTo>
                    <a:pt x="30071" y="80508"/>
                  </a:lnTo>
                  <a:lnTo>
                    <a:pt x="29732" y="80576"/>
                  </a:lnTo>
                  <a:lnTo>
                    <a:pt x="29461" y="80779"/>
                  </a:lnTo>
                  <a:lnTo>
                    <a:pt x="29189" y="80983"/>
                  </a:lnTo>
                  <a:lnTo>
                    <a:pt x="28917" y="81255"/>
                  </a:lnTo>
                  <a:lnTo>
                    <a:pt x="28782" y="81594"/>
                  </a:lnTo>
                  <a:lnTo>
                    <a:pt x="28646" y="81933"/>
                  </a:lnTo>
                  <a:lnTo>
                    <a:pt x="28646" y="82273"/>
                  </a:lnTo>
                  <a:lnTo>
                    <a:pt x="28646" y="82341"/>
                  </a:lnTo>
                  <a:lnTo>
                    <a:pt x="28646" y="82680"/>
                  </a:lnTo>
                  <a:lnTo>
                    <a:pt x="28782" y="83020"/>
                  </a:lnTo>
                  <a:lnTo>
                    <a:pt x="28985" y="83291"/>
                  </a:lnTo>
                  <a:lnTo>
                    <a:pt x="29189" y="83563"/>
                  </a:lnTo>
                  <a:lnTo>
                    <a:pt x="29461" y="83834"/>
                  </a:lnTo>
                  <a:lnTo>
                    <a:pt x="29800" y="83970"/>
                  </a:lnTo>
                  <a:lnTo>
                    <a:pt x="30139" y="84106"/>
                  </a:lnTo>
                  <a:lnTo>
                    <a:pt x="30818" y="84106"/>
                  </a:lnTo>
                  <a:lnTo>
                    <a:pt x="31158" y="83970"/>
                  </a:lnTo>
                  <a:lnTo>
                    <a:pt x="31497" y="83766"/>
                  </a:lnTo>
                  <a:lnTo>
                    <a:pt x="31768" y="83563"/>
                  </a:lnTo>
                  <a:lnTo>
                    <a:pt x="31972" y="83291"/>
                  </a:lnTo>
                  <a:lnTo>
                    <a:pt x="32176" y="83020"/>
                  </a:lnTo>
                  <a:lnTo>
                    <a:pt x="32244" y="82612"/>
                  </a:lnTo>
                  <a:lnTo>
                    <a:pt x="32312" y="82273"/>
                  </a:lnTo>
                  <a:lnTo>
                    <a:pt x="32244" y="81933"/>
                  </a:lnTo>
                  <a:lnTo>
                    <a:pt x="32176" y="81594"/>
                  </a:lnTo>
                  <a:lnTo>
                    <a:pt x="31972" y="81255"/>
                  </a:lnTo>
                  <a:lnTo>
                    <a:pt x="31768" y="80983"/>
                  </a:lnTo>
                  <a:lnTo>
                    <a:pt x="31497" y="80779"/>
                  </a:lnTo>
                  <a:lnTo>
                    <a:pt x="31158" y="80576"/>
                  </a:lnTo>
                  <a:lnTo>
                    <a:pt x="30818" y="80508"/>
                  </a:lnTo>
                  <a:lnTo>
                    <a:pt x="30479" y="80440"/>
                  </a:lnTo>
                  <a:close/>
                  <a:moveTo>
                    <a:pt x="30886" y="80304"/>
                  </a:moveTo>
                  <a:lnTo>
                    <a:pt x="31225" y="80440"/>
                  </a:lnTo>
                  <a:lnTo>
                    <a:pt x="31565" y="80644"/>
                  </a:lnTo>
                  <a:lnTo>
                    <a:pt x="31904" y="80847"/>
                  </a:lnTo>
                  <a:lnTo>
                    <a:pt x="32108" y="81187"/>
                  </a:lnTo>
                  <a:lnTo>
                    <a:pt x="32312" y="81526"/>
                  </a:lnTo>
                  <a:lnTo>
                    <a:pt x="32447" y="81866"/>
                  </a:lnTo>
                  <a:lnTo>
                    <a:pt x="32447" y="82273"/>
                  </a:lnTo>
                  <a:lnTo>
                    <a:pt x="32447" y="82680"/>
                  </a:lnTo>
                  <a:lnTo>
                    <a:pt x="32312" y="83020"/>
                  </a:lnTo>
                  <a:lnTo>
                    <a:pt x="32108" y="83359"/>
                  </a:lnTo>
                  <a:lnTo>
                    <a:pt x="31904" y="83698"/>
                  </a:lnTo>
                  <a:lnTo>
                    <a:pt x="31565" y="83902"/>
                  </a:lnTo>
                  <a:lnTo>
                    <a:pt x="31225" y="84106"/>
                  </a:lnTo>
                  <a:lnTo>
                    <a:pt x="30886" y="84241"/>
                  </a:lnTo>
                  <a:lnTo>
                    <a:pt x="30479" y="84309"/>
                  </a:lnTo>
                  <a:lnTo>
                    <a:pt x="30071" y="84241"/>
                  </a:lnTo>
                  <a:lnTo>
                    <a:pt x="29732" y="84106"/>
                  </a:lnTo>
                  <a:lnTo>
                    <a:pt x="29393" y="83970"/>
                  </a:lnTo>
                  <a:lnTo>
                    <a:pt x="29053" y="83698"/>
                  </a:lnTo>
                  <a:lnTo>
                    <a:pt x="28850" y="83427"/>
                  </a:lnTo>
                  <a:lnTo>
                    <a:pt x="28646" y="83087"/>
                  </a:lnTo>
                  <a:lnTo>
                    <a:pt x="28510" y="82748"/>
                  </a:lnTo>
                  <a:lnTo>
                    <a:pt x="28442" y="82341"/>
                  </a:lnTo>
                  <a:lnTo>
                    <a:pt x="28442" y="82273"/>
                  </a:lnTo>
                  <a:lnTo>
                    <a:pt x="28510" y="81866"/>
                  </a:lnTo>
                  <a:lnTo>
                    <a:pt x="28646" y="81526"/>
                  </a:lnTo>
                  <a:lnTo>
                    <a:pt x="28782" y="81187"/>
                  </a:lnTo>
                  <a:lnTo>
                    <a:pt x="29053" y="80847"/>
                  </a:lnTo>
                  <a:lnTo>
                    <a:pt x="29325" y="80644"/>
                  </a:lnTo>
                  <a:lnTo>
                    <a:pt x="29664" y="80440"/>
                  </a:lnTo>
                  <a:lnTo>
                    <a:pt x="30071" y="80304"/>
                  </a:lnTo>
                  <a:close/>
                  <a:moveTo>
                    <a:pt x="3530" y="815"/>
                  </a:moveTo>
                  <a:lnTo>
                    <a:pt x="2987" y="883"/>
                  </a:lnTo>
                  <a:lnTo>
                    <a:pt x="2512" y="1019"/>
                  </a:lnTo>
                  <a:lnTo>
                    <a:pt x="2036" y="1290"/>
                  </a:lnTo>
                  <a:lnTo>
                    <a:pt x="1629" y="1630"/>
                  </a:lnTo>
                  <a:lnTo>
                    <a:pt x="1290" y="2037"/>
                  </a:lnTo>
                  <a:lnTo>
                    <a:pt x="1086" y="2512"/>
                  </a:lnTo>
                  <a:lnTo>
                    <a:pt x="950" y="2987"/>
                  </a:lnTo>
                  <a:lnTo>
                    <a:pt x="882" y="3530"/>
                  </a:lnTo>
                  <a:lnTo>
                    <a:pt x="882" y="82612"/>
                  </a:lnTo>
                  <a:lnTo>
                    <a:pt x="950" y="83155"/>
                  </a:lnTo>
                  <a:lnTo>
                    <a:pt x="1086" y="83698"/>
                  </a:lnTo>
                  <a:lnTo>
                    <a:pt x="1358" y="84174"/>
                  </a:lnTo>
                  <a:lnTo>
                    <a:pt x="1765" y="84581"/>
                  </a:lnTo>
                  <a:lnTo>
                    <a:pt x="2172" y="84852"/>
                  </a:lnTo>
                  <a:lnTo>
                    <a:pt x="2715" y="85124"/>
                  </a:lnTo>
                  <a:lnTo>
                    <a:pt x="3258" y="85260"/>
                  </a:lnTo>
                  <a:lnTo>
                    <a:pt x="3869" y="85328"/>
                  </a:lnTo>
                  <a:lnTo>
                    <a:pt x="57156" y="85328"/>
                  </a:lnTo>
                  <a:lnTo>
                    <a:pt x="57767" y="85260"/>
                  </a:lnTo>
                  <a:lnTo>
                    <a:pt x="58310" y="85124"/>
                  </a:lnTo>
                  <a:lnTo>
                    <a:pt x="58785" y="84852"/>
                  </a:lnTo>
                  <a:lnTo>
                    <a:pt x="59260" y="84513"/>
                  </a:lnTo>
                  <a:lnTo>
                    <a:pt x="59600" y="84106"/>
                  </a:lnTo>
                  <a:lnTo>
                    <a:pt x="59871" y="83631"/>
                  </a:lnTo>
                  <a:lnTo>
                    <a:pt x="60075" y="83087"/>
                  </a:lnTo>
                  <a:lnTo>
                    <a:pt x="60143" y="82477"/>
                  </a:lnTo>
                  <a:lnTo>
                    <a:pt x="60143" y="3530"/>
                  </a:lnTo>
                  <a:lnTo>
                    <a:pt x="60075" y="2987"/>
                  </a:lnTo>
                  <a:lnTo>
                    <a:pt x="59939" y="2512"/>
                  </a:lnTo>
                  <a:lnTo>
                    <a:pt x="59668" y="2037"/>
                  </a:lnTo>
                  <a:lnTo>
                    <a:pt x="59328" y="1630"/>
                  </a:lnTo>
                  <a:lnTo>
                    <a:pt x="58921" y="1290"/>
                  </a:lnTo>
                  <a:lnTo>
                    <a:pt x="58446" y="1019"/>
                  </a:lnTo>
                  <a:lnTo>
                    <a:pt x="57903" y="883"/>
                  </a:lnTo>
                  <a:lnTo>
                    <a:pt x="57360" y="815"/>
                  </a:lnTo>
                  <a:close/>
                  <a:moveTo>
                    <a:pt x="57971" y="679"/>
                  </a:moveTo>
                  <a:lnTo>
                    <a:pt x="58514" y="883"/>
                  </a:lnTo>
                  <a:lnTo>
                    <a:pt x="58989" y="1155"/>
                  </a:lnTo>
                  <a:lnTo>
                    <a:pt x="59464" y="1494"/>
                  </a:lnTo>
                  <a:lnTo>
                    <a:pt x="59804" y="1901"/>
                  </a:lnTo>
                  <a:lnTo>
                    <a:pt x="60075" y="2444"/>
                  </a:lnTo>
                  <a:lnTo>
                    <a:pt x="60211" y="2987"/>
                  </a:lnTo>
                  <a:lnTo>
                    <a:pt x="60279" y="3530"/>
                  </a:lnTo>
                  <a:lnTo>
                    <a:pt x="60279" y="82477"/>
                  </a:lnTo>
                  <a:lnTo>
                    <a:pt x="60211" y="83087"/>
                  </a:lnTo>
                  <a:lnTo>
                    <a:pt x="60075" y="83698"/>
                  </a:lnTo>
                  <a:lnTo>
                    <a:pt x="59736" y="84174"/>
                  </a:lnTo>
                  <a:lnTo>
                    <a:pt x="59396" y="84649"/>
                  </a:lnTo>
                  <a:lnTo>
                    <a:pt x="58921" y="84988"/>
                  </a:lnTo>
                  <a:lnTo>
                    <a:pt x="58378" y="85260"/>
                  </a:lnTo>
                  <a:lnTo>
                    <a:pt x="57767" y="85463"/>
                  </a:lnTo>
                  <a:lnTo>
                    <a:pt x="57156" y="85531"/>
                  </a:lnTo>
                  <a:lnTo>
                    <a:pt x="3869" y="85531"/>
                  </a:lnTo>
                  <a:lnTo>
                    <a:pt x="3190" y="85463"/>
                  </a:lnTo>
                  <a:lnTo>
                    <a:pt x="2647" y="85260"/>
                  </a:lnTo>
                  <a:lnTo>
                    <a:pt x="2104" y="84988"/>
                  </a:lnTo>
                  <a:lnTo>
                    <a:pt x="1629" y="84649"/>
                  </a:lnTo>
                  <a:lnTo>
                    <a:pt x="1222" y="84241"/>
                  </a:lnTo>
                  <a:lnTo>
                    <a:pt x="950" y="83766"/>
                  </a:lnTo>
                  <a:lnTo>
                    <a:pt x="747" y="83223"/>
                  </a:lnTo>
                  <a:lnTo>
                    <a:pt x="679" y="82612"/>
                  </a:lnTo>
                  <a:lnTo>
                    <a:pt x="679" y="3530"/>
                  </a:lnTo>
                  <a:lnTo>
                    <a:pt x="747" y="2987"/>
                  </a:lnTo>
                  <a:lnTo>
                    <a:pt x="950" y="2444"/>
                  </a:lnTo>
                  <a:lnTo>
                    <a:pt x="1154" y="1901"/>
                  </a:lnTo>
                  <a:lnTo>
                    <a:pt x="1561" y="1494"/>
                  </a:lnTo>
                  <a:lnTo>
                    <a:pt x="1969" y="1155"/>
                  </a:lnTo>
                  <a:lnTo>
                    <a:pt x="2444" y="883"/>
                  </a:lnTo>
                  <a:lnTo>
                    <a:pt x="2987" y="679"/>
                  </a:lnTo>
                  <a:close/>
                  <a:moveTo>
                    <a:pt x="3530" y="1"/>
                  </a:moveTo>
                  <a:lnTo>
                    <a:pt x="2851" y="68"/>
                  </a:lnTo>
                  <a:lnTo>
                    <a:pt x="2172" y="204"/>
                  </a:lnTo>
                  <a:lnTo>
                    <a:pt x="1561" y="544"/>
                  </a:lnTo>
                  <a:lnTo>
                    <a:pt x="1018" y="1019"/>
                  </a:lnTo>
                  <a:lnTo>
                    <a:pt x="611" y="1562"/>
                  </a:lnTo>
                  <a:lnTo>
                    <a:pt x="272" y="2173"/>
                  </a:lnTo>
                  <a:lnTo>
                    <a:pt x="68" y="2852"/>
                  </a:lnTo>
                  <a:lnTo>
                    <a:pt x="0" y="3530"/>
                  </a:lnTo>
                  <a:lnTo>
                    <a:pt x="0" y="82612"/>
                  </a:lnTo>
                  <a:lnTo>
                    <a:pt x="68" y="83359"/>
                  </a:lnTo>
                  <a:lnTo>
                    <a:pt x="339" y="84038"/>
                  </a:lnTo>
                  <a:lnTo>
                    <a:pt x="679" y="84649"/>
                  </a:lnTo>
                  <a:lnTo>
                    <a:pt x="1154" y="85124"/>
                  </a:lnTo>
                  <a:lnTo>
                    <a:pt x="1697" y="85599"/>
                  </a:lnTo>
                  <a:lnTo>
                    <a:pt x="2376" y="85938"/>
                  </a:lnTo>
                  <a:lnTo>
                    <a:pt x="3055" y="86142"/>
                  </a:lnTo>
                  <a:lnTo>
                    <a:pt x="3869" y="86210"/>
                  </a:lnTo>
                  <a:lnTo>
                    <a:pt x="57156" y="86210"/>
                  </a:lnTo>
                  <a:lnTo>
                    <a:pt x="57903" y="86142"/>
                  </a:lnTo>
                  <a:lnTo>
                    <a:pt x="58582" y="85938"/>
                  </a:lnTo>
                  <a:lnTo>
                    <a:pt x="59260" y="85599"/>
                  </a:lnTo>
                  <a:lnTo>
                    <a:pt x="59804" y="85124"/>
                  </a:lnTo>
                  <a:lnTo>
                    <a:pt x="60347" y="84581"/>
                  </a:lnTo>
                  <a:lnTo>
                    <a:pt x="60686" y="83970"/>
                  </a:lnTo>
                  <a:lnTo>
                    <a:pt x="60890" y="83223"/>
                  </a:lnTo>
                  <a:lnTo>
                    <a:pt x="60957" y="82477"/>
                  </a:lnTo>
                  <a:lnTo>
                    <a:pt x="60957" y="3530"/>
                  </a:lnTo>
                  <a:lnTo>
                    <a:pt x="60890" y="2852"/>
                  </a:lnTo>
                  <a:lnTo>
                    <a:pt x="60686" y="2173"/>
                  </a:lnTo>
                  <a:lnTo>
                    <a:pt x="60347" y="1562"/>
                  </a:lnTo>
                  <a:lnTo>
                    <a:pt x="59939" y="1019"/>
                  </a:lnTo>
                  <a:lnTo>
                    <a:pt x="59396" y="544"/>
                  </a:lnTo>
                  <a:lnTo>
                    <a:pt x="58785" y="204"/>
                  </a:lnTo>
                  <a:lnTo>
                    <a:pt x="58106" y="68"/>
                  </a:lnTo>
                  <a:lnTo>
                    <a:pt x="57360" y="1"/>
                  </a:lnTo>
                  <a:close/>
                </a:path>
              </a:pathLst>
            </a:custGeom>
            <a:solidFill>
              <a:srgbClr val="473D37"/>
            </a:solidFill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4294967295"/>
          </p:nvPr>
        </p:nvSpPr>
        <p:spPr>
          <a:xfrm>
            <a:off x="4170656" y="592817"/>
            <a:ext cx="3867558" cy="39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"Toda a pastoral é vocacional, </a:t>
            </a:r>
            <a:br>
              <a:rPr lang="pt-BR" sz="3000" dirty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</a:br>
            <a:r>
              <a:rPr lang="pt-BR" sz="3000" dirty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toda a formação é vocacional, </a:t>
            </a:r>
            <a:br>
              <a:rPr lang="pt-BR" sz="3000" dirty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</a:br>
            <a:r>
              <a:rPr lang="pt-BR" sz="3000" dirty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toda a espiritualidade é vocacional"</a:t>
            </a:r>
            <a:endParaRPr sz="3000" dirty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" name="Shape 292">
            <a:extLst>
              <a:ext uri="{FF2B5EF4-FFF2-40B4-BE49-F238E27FC236}">
                <a16:creationId xmlns:a16="http://schemas.microsoft.com/office/drawing/2014/main" id="{A9F8F3BE-4FC9-31B8-06AB-1A350C68AEF8}"/>
              </a:ext>
            </a:extLst>
          </p:cNvPr>
          <p:cNvSpPr txBox="1">
            <a:spLocks/>
          </p:cNvSpPr>
          <p:nvPr/>
        </p:nvSpPr>
        <p:spPr>
          <a:xfrm>
            <a:off x="6426254" y="3953752"/>
            <a:ext cx="2944436" cy="63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Font typeface="Tinos"/>
              <a:buChar char="⬗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 b="0" i="0" u="none" strike="noStrike" cap="none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pt-BR" sz="1800" dirty="0">
                <a:solidFill>
                  <a:srgbClr val="FFFFFF"/>
                </a:solidFill>
              </a:rPr>
              <a:t>(</a:t>
            </a:r>
            <a:r>
              <a:rPr lang="pt-BR" sz="1800" dirty="0" err="1">
                <a:solidFill>
                  <a:srgbClr val="FFFFFF"/>
                </a:solidFill>
              </a:rPr>
              <a:t>Christus</a:t>
            </a:r>
            <a:r>
              <a:rPr lang="pt-BR" sz="1800" dirty="0">
                <a:solidFill>
                  <a:srgbClr val="FFFFFF"/>
                </a:solidFill>
              </a:rPr>
              <a:t> </a:t>
            </a:r>
            <a:r>
              <a:rPr lang="pt-BR" sz="1800" dirty="0" err="1">
                <a:solidFill>
                  <a:srgbClr val="FFFFFF"/>
                </a:solidFill>
              </a:rPr>
              <a:t>Vivit</a:t>
            </a:r>
            <a:r>
              <a:rPr lang="pt-BR" sz="1800" dirty="0">
                <a:solidFill>
                  <a:srgbClr val="FFFFFF"/>
                </a:solidFill>
              </a:rPr>
              <a:t>, 254)</a:t>
            </a:r>
          </a:p>
        </p:txBody>
      </p:sp>
    </p:spTree>
    <p:extLst>
      <p:ext uri="{BB962C8B-B14F-4D97-AF65-F5344CB8AC3E}">
        <p14:creationId xmlns:p14="http://schemas.microsoft.com/office/powerpoint/2010/main" val="6555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E6057C7-AB32-1598-CF52-67642AAA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661" y="4091563"/>
            <a:ext cx="4880343" cy="607200"/>
          </a:xfrm>
        </p:spPr>
        <p:txBody>
          <a:bodyPr/>
          <a:lstStyle/>
          <a:p>
            <a:r>
              <a:rPr lang="pt-BR" sz="2400" dirty="0">
                <a:solidFill>
                  <a:srgbClr val="683114"/>
                </a:solidFill>
              </a:rPr>
              <a:t>TEMA</a:t>
            </a:r>
            <a:br>
              <a:rPr lang="pt-BR" sz="2400" dirty="0">
                <a:solidFill>
                  <a:srgbClr val="683114"/>
                </a:solidFill>
              </a:rPr>
            </a:br>
            <a:r>
              <a:rPr lang="pt-BR" sz="2400" dirty="0">
                <a:solidFill>
                  <a:srgbClr val="683114"/>
                </a:solidFill>
              </a:rPr>
              <a:t>VOCAÇÃO: GRAÇA E MISSÃO</a:t>
            </a:r>
            <a:br>
              <a:rPr lang="pt-BR" sz="2400" dirty="0">
                <a:solidFill>
                  <a:srgbClr val="683114"/>
                </a:solidFill>
              </a:rPr>
            </a:br>
            <a:br>
              <a:rPr lang="pt-BR" sz="2400" dirty="0">
                <a:solidFill>
                  <a:srgbClr val="683114"/>
                </a:solidFill>
              </a:rPr>
            </a:br>
            <a:r>
              <a:rPr lang="pt-BR" sz="2400" dirty="0">
                <a:solidFill>
                  <a:srgbClr val="683114"/>
                </a:solidFill>
              </a:rPr>
              <a:t>FUNDAMENTAÇÃO: </a:t>
            </a:r>
            <a:br>
              <a:rPr lang="pt-BR" sz="2400" dirty="0">
                <a:solidFill>
                  <a:srgbClr val="683114"/>
                </a:solidFill>
              </a:rPr>
            </a:br>
            <a:r>
              <a:rPr lang="pt-BR" sz="2000" dirty="0">
                <a:solidFill>
                  <a:srgbClr val="683114"/>
                </a:solidFill>
              </a:rPr>
              <a:t>(Doc. Final Sínodo nº 78)</a:t>
            </a:r>
            <a:br>
              <a:rPr lang="pt-BR" sz="2000" dirty="0">
                <a:solidFill>
                  <a:srgbClr val="683114"/>
                </a:solidFill>
              </a:rPr>
            </a:br>
            <a:br>
              <a:rPr lang="pt-BR" sz="2400" dirty="0">
                <a:solidFill>
                  <a:srgbClr val="683114"/>
                </a:solidFill>
              </a:rPr>
            </a:br>
            <a:r>
              <a:rPr lang="pt-BR" sz="2400" dirty="0">
                <a:solidFill>
                  <a:srgbClr val="683114"/>
                </a:solidFill>
              </a:rPr>
              <a:t>"A vocação aparece realmente como um dom de graça e de aliança, como o mais belo e precioso segredo de nossa liberdade”.</a:t>
            </a:r>
          </a:p>
        </p:txBody>
      </p:sp>
      <p:pic>
        <p:nvPicPr>
          <p:cNvPr id="5132" name="Picture 12" descr="O 3º Ano Vocacional do Brasil 2023 | Portal Kairós">
            <a:extLst>
              <a:ext uri="{FF2B5EF4-FFF2-40B4-BE49-F238E27FC236}">
                <a16:creationId xmlns:a16="http://schemas.microsoft.com/office/drawing/2014/main" id="{4D378D60-0402-7EB6-389C-CCF1A9D1A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5" b="13064"/>
          <a:stretch/>
        </p:blipFill>
        <p:spPr bwMode="auto">
          <a:xfrm rot="20993999">
            <a:off x="406226" y="1481008"/>
            <a:ext cx="3367218" cy="172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65D4B81-8A8E-E72B-8FF6-D2FCB06E0279}"/>
              </a:ext>
            </a:extLst>
          </p:cNvPr>
          <p:cNvSpPr/>
          <p:nvPr/>
        </p:nvSpPr>
        <p:spPr>
          <a:xfrm>
            <a:off x="0" y="0"/>
            <a:ext cx="9144000" cy="5220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DC97F1-572C-8631-E8F1-443FB59321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  <p:pic>
        <p:nvPicPr>
          <p:cNvPr id="5" name="Picture 6" descr="Logo Ano Vocacional">
            <a:extLst>
              <a:ext uri="{FF2B5EF4-FFF2-40B4-BE49-F238E27FC236}">
                <a16:creationId xmlns:a16="http://schemas.microsoft.com/office/drawing/2014/main" id="{6A51A9E1-CC08-9AB6-C049-58772E2BA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62305" l="20810" r="85615">
                        <a14:foregroundMark x1="51257" y1="9961" x2="51257" y2="9961"/>
                        <a14:foregroundMark x1="82542" y1="32422" x2="82542" y2="32422"/>
                        <a14:foregroundMark x1="85754" y1="35547" x2="85754" y2="35547"/>
                        <a14:foregroundMark x1="57402" y1="60742" x2="57402" y2="60742"/>
                        <a14:foregroundMark x1="52374" y1="62402" x2="52374" y2="62402"/>
                        <a14:foregroundMark x1="21089" y1="35156" x2="21089" y2="35156"/>
                        <a14:foregroundMark x1="51257" y1="36816" x2="51257" y2="36816"/>
                        <a14:foregroundMark x1="50279" y1="36816" x2="50279" y2="36816"/>
                        <a14:foregroundMark x1="31704" y1="34570" x2="31704" y2="34570"/>
                        <a14:foregroundMark x1="35196" y1="35156" x2="35196" y2="35156"/>
                        <a14:foregroundMark x1="47067" y1="37207" x2="47067" y2="37207"/>
                        <a14:foregroundMark x1="52095" y1="30371" x2="52095" y2="30371"/>
                        <a14:foregroundMark x1="52095" y1="30371" x2="52095" y2="30371"/>
                        <a14:foregroundMark x1="52095" y1="30371" x2="52095" y2="30371"/>
                        <a14:foregroundMark x1="50559" y1="49414" x2="51816" y2="32422"/>
                        <a14:foregroundMark x1="55587" y1="37207" x2="75698" y2="33887"/>
                        <a14:foregroundMark x1="50559" y1="50391" x2="52374" y2="60352"/>
                        <a14:foregroundMark x1="52374" y1="60352" x2="53631" y2="62012"/>
                        <a14:foregroundMark x1="20810" y1="30762" x2="20810" y2="30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8" t="7459" r="11928" b="35142"/>
          <a:stretch/>
        </p:blipFill>
        <p:spPr bwMode="auto">
          <a:xfrm>
            <a:off x="5167424" y="20707"/>
            <a:ext cx="4061123" cy="462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13B3EB2-1464-D68B-B22F-1EC7F5B1C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8" t="76628" r="5969" b="7737"/>
          <a:stretch/>
        </p:blipFill>
        <p:spPr bwMode="auto">
          <a:xfrm>
            <a:off x="584791" y="1552694"/>
            <a:ext cx="4720856" cy="189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140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E6057C7-AB32-1598-CF52-67642AAA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007" y="3580176"/>
            <a:ext cx="4550733" cy="607200"/>
          </a:xfrm>
        </p:spPr>
        <p:txBody>
          <a:bodyPr/>
          <a:lstStyle/>
          <a:p>
            <a:br>
              <a:rPr lang="pt-BR" sz="2800" dirty="0">
                <a:solidFill>
                  <a:srgbClr val="683114"/>
                </a:solidFill>
              </a:rPr>
            </a:br>
            <a:br>
              <a:rPr lang="pt-BR" sz="2800" dirty="0">
                <a:solidFill>
                  <a:srgbClr val="683114"/>
                </a:solidFill>
              </a:rPr>
            </a:br>
            <a:r>
              <a:rPr lang="pt-BR" dirty="0">
                <a:solidFill>
                  <a:srgbClr val="683114"/>
                </a:solidFill>
              </a:rPr>
              <a:t>TEXTO BÍBLICO ILUMINADOR: </a:t>
            </a:r>
            <a:br>
              <a:rPr lang="pt-BR" sz="2800" dirty="0">
                <a:solidFill>
                  <a:srgbClr val="683114"/>
                </a:solidFill>
              </a:rPr>
            </a:br>
            <a:r>
              <a:rPr lang="pt-BR" sz="2800" dirty="0">
                <a:solidFill>
                  <a:srgbClr val="683114"/>
                </a:solidFill>
              </a:rPr>
              <a:t>(cf. Mc 3,13-19) </a:t>
            </a:r>
            <a:br>
              <a:rPr lang="pt-BR" sz="2800" dirty="0">
                <a:solidFill>
                  <a:srgbClr val="683114"/>
                </a:solidFill>
              </a:rPr>
            </a:br>
            <a:r>
              <a:rPr lang="pt-BR" sz="2800" dirty="0">
                <a:solidFill>
                  <a:srgbClr val="683114"/>
                </a:solidFill>
              </a:rPr>
              <a:t>"Jesus chamou e enviou os que ele mesmo quis"</a:t>
            </a:r>
          </a:p>
        </p:txBody>
      </p:sp>
      <p:pic>
        <p:nvPicPr>
          <p:cNvPr id="5132" name="Picture 12" descr="O 3º Ano Vocacional do Brasil 2023 | Portal Kairós">
            <a:extLst>
              <a:ext uri="{FF2B5EF4-FFF2-40B4-BE49-F238E27FC236}">
                <a16:creationId xmlns:a16="http://schemas.microsoft.com/office/drawing/2014/main" id="{4D378D60-0402-7EB6-389C-CCF1A9D1A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5" b="13064"/>
          <a:stretch/>
        </p:blipFill>
        <p:spPr bwMode="auto">
          <a:xfrm rot="20993999">
            <a:off x="788998" y="1725581"/>
            <a:ext cx="3367218" cy="172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28434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E6057C7-AB32-1598-CF52-67642AAA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1" y="4885101"/>
            <a:ext cx="7963785" cy="607200"/>
          </a:xfrm>
        </p:spPr>
        <p:txBody>
          <a:bodyPr/>
          <a:lstStyle/>
          <a:p>
            <a:r>
              <a:rPr lang="pt-BR" sz="3200" dirty="0">
                <a:solidFill>
                  <a:srgbClr val="683114"/>
                </a:solidFill>
              </a:rPr>
              <a:t>LEMA</a:t>
            </a:r>
            <a:br>
              <a:rPr lang="pt-BR" sz="3200" dirty="0">
                <a:solidFill>
                  <a:srgbClr val="683114"/>
                </a:solidFill>
              </a:rPr>
            </a:br>
            <a:r>
              <a:rPr lang="pt-BR" sz="3200" dirty="0">
                <a:solidFill>
                  <a:srgbClr val="683114"/>
                </a:solidFill>
              </a:rPr>
              <a:t>CORAÇÕES ARDENTES, PÉS A CAMINHO </a:t>
            </a:r>
            <a:br>
              <a:rPr lang="pt-BR" sz="3200" dirty="0">
                <a:solidFill>
                  <a:srgbClr val="683114"/>
                </a:solidFill>
              </a:rPr>
            </a:br>
            <a:r>
              <a:rPr lang="pt-BR" sz="3200" dirty="0">
                <a:solidFill>
                  <a:srgbClr val="683114"/>
                </a:solidFill>
              </a:rPr>
              <a:t>(cf. </a:t>
            </a:r>
            <a:r>
              <a:rPr lang="pt-BR" sz="3200" dirty="0" err="1">
                <a:solidFill>
                  <a:srgbClr val="683114"/>
                </a:solidFill>
              </a:rPr>
              <a:t>Lc</a:t>
            </a:r>
            <a:r>
              <a:rPr lang="pt-BR" sz="3200" dirty="0">
                <a:solidFill>
                  <a:srgbClr val="683114"/>
                </a:solidFill>
              </a:rPr>
              <a:t> 24, 32,33)</a:t>
            </a:r>
            <a:br>
              <a:rPr lang="pt-BR" sz="3200" dirty="0">
                <a:solidFill>
                  <a:srgbClr val="683114"/>
                </a:solidFill>
              </a:rPr>
            </a:br>
            <a:br>
              <a:rPr lang="pt-BR" sz="3200" dirty="0">
                <a:solidFill>
                  <a:srgbClr val="683114"/>
                </a:solidFill>
              </a:rPr>
            </a:br>
            <a:endParaRPr lang="pt-BR" sz="3200" dirty="0">
              <a:solidFill>
                <a:srgbClr val="683114"/>
              </a:solidFill>
            </a:endParaRPr>
          </a:p>
        </p:txBody>
      </p:sp>
      <p:pic>
        <p:nvPicPr>
          <p:cNvPr id="2" name="Picture 6" descr="Logo Ano Vocacional">
            <a:extLst>
              <a:ext uri="{FF2B5EF4-FFF2-40B4-BE49-F238E27FC236}">
                <a16:creationId xmlns:a16="http://schemas.microsoft.com/office/drawing/2014/main" id="{C632ED4E-D81E-BCD5-F107-B26C9A837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62305" l="20810" r="85615">
                        <a14:foregroundMark x1="51257" y1="9961" x2="51257" y2="9961"/>
                        <a14:foregroundMark x1="82542" y1="32422" x2="82542" y2="32422"/>
                        <a14:foregroundMark x1="85754" y1="35547" x2="85754" y2="35547"/>
                        <a14:foregroundMark x1="57402" y1="60742" x2="57402" y2="60742"/>
                        <a14:foregroundMark x1="52374" y1="62402" x2="52374" y2="62402"/>
                        <a14:foregroundMark x1="21089" y1="35156" x2="21089" y2="35156"/>
                        <a14:foregroundMark x1="51257" y1="36816" x2="51257" y2="36816"/>
                        <a14:foregroundMark x1="50279" y1="36816" x2="50279" y2="36816"/>
                        <a14:foregroundMark x1="31704" y1="34570" x2="31704" y2="34570"/>
                        <a14:foregroundMark x1="35196" y1="35156" x2="35196" y2="35156"/>
                        <a14:foregroundMark x1="47067" y1="37207" x2="47067" y2="37207"/>
                        <a14:foregroundMark x1="52095" y1="30371" x2="52095" y2="30371"/>
                        <a14:foregroundMark x1="52095" y1="30371" x2="52095" y2="30371"/>
                        <a14:foregroundMark x1="52095" y1="30371" x2="52095" y2="30371"/>
                        <a14:foregroundMark x1="50559" y1="49414" x2="51816" y2="32422"/>
                        <a14:foregroundMark x1="55587" y1="37207" x2="75698" y2="33887"/>
                        <a14:foregroundMark x1="50559" y1="50391" x2="52374" y2="60352"/>
                        <a14:foregroundMark x1="52374" y1="60352" x2="53631" y2="62012"/>
                        <a14:foregroundMark x1="20810" y1="30762" x2="20810" y2="30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8" t="7459" r="11928" b="35142"/>
          <a:stretch/>
        </p:blipFill>
        <p:spPr bwMode="auto">
          <a:xfrm>
            <a:off x="3461411" y="84755"/>
            <a:ext cx="2210544" cy="251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57666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E6057C7-AB32-1598-CF52-67642AAA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1" y="4023864"/>
            <a:ext cx="7963785" cy="607200"/>
          </a:xfrm>
        </p:spPr>
        <p:txBody>
          <a:bodyPr/>
          <a:lstStyle/>
          <a:p>
            <a:br>
              <a:rPr lang="pt-BR" sz="2800" dirty="0">
                <a:solidFill>
                  <a:srgbClr val="683114"/>
                </a:solidFill>
              </a:rPr>
            </a:br>
            <a:r>
              <a:rPr lang="pt-BR" sz="2800" b="1" dirty="0">
                <a:solidFill>
                  <a:srgbClr val="683114"/>
                </a:solidFill>
              </a:rPr>
              <a:t>Recorda os discípulos de Emaús:</a:t>
            </a:r>
            <a:br>
              <a:rPr lang="pt-BR" sz="2800" b="1" dirty="0">
                <a:solidFill>
                  <a:srgbClr val="683114"/>
                </a:solidFill>
              </a:rPr>
            </a:br>
            <a:r>
              <a:rPr lang="pt-BR" sz="2800" dirty="0">
                <a:solidFill>
                  <a:srgbClr val="683114"/>
                </a:solidFill>
              </a:rPr>
              <a:t>O </a:t>
            </a:r>
            <a:r>
              <a:rPr lang="pt-BR" sz="2800" b="1" dirty="0">
                <a:solidFill>
                  <a:srgbClr val="683114"/>
                </a:solidFill>
              </a:rPr>
              <a:t>coração</a:t>
            </a:r>
            <a:r>
              <a:rPr lang="pt-BR" sz="2800" dirty="0">
                <a:solidFill>
                  <a:srgbClr val="683114"/>
                </a:solidFill>
              </a:rPr>
              <a:t> que arde ao escutar a Palavra do Ressuscitado e os </a:t>
            </a:r>
            <a:r>
              <a:rPr lang="pt-BR" sz="2800" b="1" dirty="0">
                <a:solidFill>
                  <a:srgbClr val="683114"/>
                </a:solidFill>
              </a:rPr>
              <a:t>pés</a:t>
            </a:r>
            <a:r>
              <a:rPr lang="pt-BR" sz="2800" dirty="0">
                <a:solidFill>
                  <a:srgbClr val="683114"/>
                </a:solidFill>
              </a:rPr>
              <a:t> que se colocam a caminho para anunciar o encontro com o Cristo. </a:t>
            </a:r>
          </a:p>
        </p:txBody>
      </p:sp>
      <p:pic>
        <p:nvPicPr>
          <p:cNvPr id="2" name="Picture 6" descr="Logo Ano Vocacional">
            <a:extLst>
              <a:ext uri="{FF2B5EF4-FFF2-40B4-BE49-F238E27FC236}">
                <a16:creationId xmlns:a16="http://schemas.microsoft.com/office/drawing/2014/main" id="{C632ED4E-D81E-BCD5-F107-B26C9A837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62305" l="20810" r="85615">
                        <a14:foregroundMark x1="51257" y1="9961" x2="51257" y2="9961"/>
                        <a14:foregroundMark x1="82542" y1="32422" x2="82542" y2="32422"/>
                        <a14:foregroundMark x1="85754" y1="35547" x2="85754" y2="35547"/>
                        <a14:foregroundMark x1="57402" y1="60742" x2="57402" y2="60742"/>
                        <a14:foregroundMark x1="52374" y1="62402" x2="52374" y2="62402"/>
                        <a14:foregroundMark x1="21089" y1="35156" x2="21089" y2="35156"/>
                        <a14:foregroundMark x1="51257" y1="36816" x2="51257" y2="36816"/>
                        <a14:foregroundMark x1="50279" y1="36816" x2="50279" y2="36816"/>
                        <a14:foregroundMark x1="31704" y1="34570" x2="31704" y2="34570"/>
                        <a14:foregroundMark x1="35196" y1="35156" x2="35196" y2="35156"/>
                        <a14:foregroundMark x1="47067" y1="37207" x2="47067" y2="37207"/>
                        <a14:foregroundMark x1="52095" y1="30371" x2="52095" y2="30371"/>
                        <a14:foregroundMark x1="52095" y1="30371" x2="52095" y2="30371"/>
                        <a14:foregroundMark x1="52095" y1="30371" x2="52095" y2="30371"/>
                        <a14:foregroundMark x1="50559" y1="49414" x2="51816" y2="32422"/>
                        <a14:foregroundMark x1="55587" y1="37207" x2="75698" y2="33887"/>
                        <a14:foregroundMark x1="50559" y1="50391" x2="52374" y2="60352"/>
                        <a14:foregroundMark x1="52374" y1="60352" x2="53631" y2="62012"/>
                        <a14:foregroundMark x1="20810" y1="30762" x2="20810" y2="30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8" t="7459" r="11928" b="35142"/>
          <a:stretch/>
        </p:blipFill>
        <p:spPr bwMode="auto">
          <a:xfrm>
            <a:off x="3461411" y="84755"/>
            <a:ext cx="2210544" cy="251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9029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00739" y="3145908"/>
            <a:ext cx="7942521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O que esperar de um</a:t>
            </a:r>
            <a:br>
              <a:rPr lang="en" sz="4400" dirty="0"/>
            </a:br>
            <a:r>
              <a:rPr lang="en" sz="8000" dirty="0"/>
              <a:t>Ano Vocacional?</a:t>
            </a:r>
            <a:endParaRPr sz="4400" dirty="0"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4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 idx="4294967295"/>
          </p:nvPr>
        </p:nvSpPr>
        <p:spPr>
          <a:xfrm>
            <a:off x="3848986" y="2178776"/>
            <a:ext cx="438061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3A3A3A"/>
                </a:solidFill>
              </a:rPr>
              <a:t>Um caminho foi percorrido…</a:t>
            </a:r>
            <a:endParaRPr sz="4400" dirty="0">
              <a:solidFill>
                <a:srgbClr val="3A3A3A"/>
              </a:solidFill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821C4DEA-4FB7-DCC1-749C-684FF128A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1" b="98400" l="26957" r="60743">
                        <a14:foregroundMark x1="59071" y1="3931" x2="46486" y2="17596"/>
                        <a14:foregroundMark x1="46486" y1="17596" x2="47100" y2="26234"/>
                        <a14:foregroundMark x1="36157" y1="89488" x2="49886" y2="49314"/>
                        <a14:foregroundMark x1="30700" y1="96938" x2="38629" y2="94470"/>
                        <a14:foregroundMark x1="38629" y1="94470" x2="45114" y2="98035"/>
                        <a14:foregroundMark x1="28371" y1="98400" x2="28371" y2="98400"/>
                        <a14:foregroundMark x1="29771" y1="98035" x2="26971" y2="98400"/>
                        <a14:foregroundMark x1="38843" y1="98400" x2="49771" y2="56581"/>
                        <a14:foregroundMark x1="49771" y1="56581" x2="53843" y2="48537"/>
                        <a14:foregroundMark x1="47786" y1="22166" x2="49843" y2="42962"/>
                        <a14:foregroundMark x1="49843" y1="42962" x2="53400" y2="59918"/>
                        <a14:foregroundMark x1="53400" y1="59918" x2="52671" y2="60101"/>
                        <a14:foregroundMark x1="48957" y1="32952" x2="53371" y2="44104"/>
                        <a14:foregroundMark x1="53371" y1="44104" x2="53486" y2="49314"/>
                        <a14:foregroundMark x1="52557" y1="59735" x2="40814" y2="95064"/>
                        <a14:foregroundMark x1="50000" y1="69013" x2="46514" y2="80165"/>
                        <a14:foregroundMark x1="55700" y1="76463" x2="55700" y2="76463"/>
                        <a14:foregroundMark x1="55114" y1="78702" x2="51286" y2="92824"/>
                        <a14:foregroundMark x1="51286" y1="92824" x2="51286" y2="92824"/>
                      </a14:backgroundRemoval>
                    </a14:imgEffect>
                  </a14:imgLayer>
                </a14:imgProps>
              </a:ext>
            </a:extLst>
          </a:blip>
          <a:srcRect l="26860" r="35465"/>
          <a:stretch/>
        </p:blipFill>
        <p:spPr>
          <a:xfrm>
            <a:off x="-1786271" y="-116958"/>
            <a:ext cx="6481434" cy="5377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32916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Objetivo Geral</a:t>
            </a:r>
            <a:endParaRPr sz="2800" dirty="0"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542261" y="1421924"/>
            <a:ext cx="402974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/>
                </a:solidFill>
              </a:rPr>
              <a:t>PROMOVER</a:t>
            </a:r>
            <a:r>
              <a:rPr lang="pt-BR" sz="2400" dirty="0">
                <a:solidFill>
                  <a:schemeClr val="tx1"/>
                </a:solidFill>
              </a:rPr>
              <a:t> a </a:t>
            </a:r>
            <a:r>
              <a:rPr lang="pt-BR" sz="2400" u="sng" dirty="0">
                <a:solidFill>
                  <a:schemeClr val="tx1"/>
                </a:solidFill>
              </a:rPr>
              <a:t>cultura vocacional</a:t>
            </a:r>
            <a:r>
              <a:rPr lang="pt-BR" sz="2400" dirty="0">
                <a:solidFill>
                  <a:schemeClr val="tx1"/>
                </a:solidFill>
              </a:rPr>
              <a:t> nas comunidades eclesiais, nas famílias e na sociedade, para que sejam </a:t>
            </a:r>
            <a:r>
              <a:rPr lang="pt-BR" sz="2400" u="sng" dirty="0">
                <a:solidFill>
                  <a:schemeClr val="tx1"/>
                </a:solidFill>
              </a:rPr>
              <a:t>ambientes favoráveis ao despertar de todas as vocações</a:t>
            </a:r>
            <a:r>
              <a:rPr lang="pt-BR" sz="2400" dirty="0">
                <a:solidFill>
                  <a:schemeClr val="tx1"/>
                </a:solidFill>
              </a:rPr>
              <a:t>, como graça e missão, a serviço do Reino de Deus.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701749" y="742300"/>
            <a:ext cx="3742659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Objetivos Específicos</a:t>
            </a:r>
            <a:endParaRPr sz="2800" dirty="0"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584791" y="1464455"/>
            <a:ext cx="3987209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/>
                </a:solidFill>
              </a:rPr>
              <a:t>CULTIVAR</a:t>
            </a:r>
            <a:r>
              <a:rPr lang="pt-BR" sz="2400" dirty="0">
                <a:solidFill>
                  <a:schemeClr val="tx1"/>
                </a:solidFill>
              </a:rPr>
              <a:t> uma sensibilidade vocacional que favoreça a compreensão de "que </a:t>
            </a:r>
            <a:r>
              <a:rPr lang="pt-BR" sz="2400" u="sng" dirty="0">
                <a:solidFill>
                  <a:schemeClr val="tx1"/>
                </a:solidFill>
              </a:rPr>
              <a:t>toda a pastoral é vocacional, toda a formação é vocacional e toda a espiritualidade é vocacional</a:t>
            </a:r>
            <a:r>
              <a:rPr lang="pt-BR" sz="2400" dirty="0">
                <a:solidFill>
                  <a:schemeClr val="tx1"/>
                </a:solidFill>
              </a:rPr>
              <a:t>" (</a:t>
            </a:r>
            <a:r>
              <a:rPr lang="pt-BR" sz="2400" dirty="0" err="1">
                <a:solidFill>
                  <a:schemeClr val="tx1"/>
                </a:solidFill>
              </a:rPr>
              <a:t>ChV</a:t>
            </a:r>
            <a:r>
              <a:rPr lang="pt-BR" sz="2400" dirty="0">
                <a:solidFill>
                  <a:schemeClr val="tx1"/>
                </a:solidFill>
              </a:rPr>
              <a:t>, n. 254)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4757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701749" y="742300"/>
            <a:ext cx="3742659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Objetivos Específicos</a:t>
            </a:r>
            <a:endParaRPr sz="2800" dirty="0"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576795" y="1443188"/>
            <a:ext cx="3995205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/>
                </a:solidFill>
              </a:rPr>
              <a:t>APROFUNDAR</a:t>
            </a:r>
            <a:r>
              <a:rPr lang="pt-BR" sz="2400" dirty="0">
                <a:solidFill>
                  <a:schemeClr val="tx1"/>
                </a:solidFill>
              </a:rPr>
              <a:t> a </a:t>
            </a:r>
            <a:r>
              <a:rPr lang="pt-BR" sz="2400" u="sng" dirty="0">
                <a:solidFill>
                  <a:schemeClr val="tx1"/>
                </a:solidFill>
              </a:rPr>
              <a:t>Teologia da Graça e da Missão dentro da pedagogia vocacional</a:t>
            </a:r>
            <a:r>
              <a:rPr lang="pt-BR" sz="2400" dirty="0">
                <a:solidFill>
                  <a:schemeClr val="tx1"/>
                </a:solidFill>
              </a:rPr>
              <a:t>, de maneira que esta </a:t>
            </a:r>
            <a:r>
              <a:rPr lang="pt-BR" sz="2400" u="sng" dirty="0">
                <a:solidFill>
                  <a:schemeClr val="tx1"/>
                </a:solidFill>
              </a:rPr>
              <a:t>gere discernimento e respostas concretas ao chamado divino, com liberdade e responsabilidade.</a:t>
            </a:r>
            <a:endParaRPr sz="4000" u="sng" dirty="0">
              <a:solidFill>
                <a:schemeClr val="tx1"/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863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701749" y="742300"/>
            <a:ext cx="3742659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Objetivos Específicos</a:t>
            </a:r>
            <a:endParaRPr sz="2800" dirty="0"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513002" y="1219894"/>
            <a:ext cx="4165326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/>
                </a:solidFill>
              </a:rPr>
              <a:t>FORTALECER </a:t>
            </a:r>
            <a:r>
              <a:rPr lang="pt-BR" sz="2400" dirty="0">
                <a:solidFill>
                  <a:schemeClr val="tx1"/>
                </a:solidFill>
              </a:rPr>
              <a:t>a consciência do discipulado missionário de </a:t>
            </a:r>
            <a:r>
              <a:rPr lang="pt-BR" sz="2400" u="sng" dirty="0">
                <a:solidFill>
                  <a:schemeClr val="tx1"/>
                </a:solidFill>
              </a:rPr>
              <a:t>todos os batizados e batizadas</a:t>
            </a:r>
            <a:r>
              <a:rPr lang="pt-BR" sz="2400" dirty="0">
                <a:solidFill>
                  <a:schemeClr val="tx1"/>
                </a:solidFill>
              </a:rPr>
              <a:t>, levando-os a reconhecer e assumir a </a:t>
            </a:r>
            <a:r>
              <a:rPr lang="pt-BR" sz="2400" u="sng" dirty="0">
                <a:solidFill>
                  <a:schemeClr val="tx1"/>
                </a:solidFill>
              </a:rPr>
              <a:t>identidade vocacional da vida laical </a:t>
            </a:r>
            <a:r>
              <a:rPr lang="pt-BR" sz="2400" dirty="0">
                <a:solidFill>
                  <a:schemeClr val="tx1"/>
                </a:solidFill>
              </a:rPr>
              <a:t>como uma forma própria e específica de </a:t>
            </a:r>
            <a:r>
              <a:rPr lang="pt-BR" sz="2400" u="sng" dirty="0">
                <a:solidFill>
                  <a:schemeClr val="tx1"/>
                </a:solidFill>
              </a:rPr>
              <a:t>"viver a santidade batismal a serviço do Reino de Deus"</a:t>
            </a:r>
            <a:r>
              <a:rPr lang="pt-BR" sz="2400" dirty="0">
                <a:solidFill>
                  <a:schemeClr val="tx1"/>
                </a:solidFill>
              </a:rPr>
              <a:t> (</a:t>
            </a:r>
            <a:r>
              <a:rPr lang="pt-BR" sz="2400" dirty="0" err="1">
                <a:solidFill>
                  <a:schemeClr val="tx1"/>
                </a:solidFill>
              </a:rPr>
              <a:t>DAp</a:t>
            </a:r>
            <a:r>
              <a:rPr lang="pt-BR" sz="2400" dirty="0">
                <a:solidFill>
                  <a:schemeClr val="tx1"/>
                </a:solidFill>
              </a:rPr>
              <a:t>, n. 184).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536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701749" y="742300"/>
            <a:ext cx="3742659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Objetivos Específicos</a:t>
            </a:r>
            <a:endParaRPr sz="2800" dirty="0"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542258" y="1560148"/>
            <a:ext cx="4061637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/>
                </a:solidFill>
              </a:rPr>
              <a:t>ACOMPANHAR </a:t>
            </a:r>
            <a:r>
              <a:rPr lang="pt-BR" sz="2400" u="sng" dirty="0">
                <a:solidFill>
                  <a:schemeClr val="tx1"/>
                </a:solidFill>
              </a:rPr>
              <a:t>cada jovem, de modo personalizado, em uma maior proximidade e compreensão, </a:t>
            </a:r>
            <a:r>
              <a:rPr lang="pt-BR" sz="2400" dirty="0">
                <a:solidFill>
                  <a:schemeClr val="tx1"/>
                </a:solidFill>
              </a:rPr>
              <a:t>favorecendo seu protagonismo e impulsionando-o ao serviço generoso e à missão (cf. </a:t>
            </a:r>
            <a:r>
              <a:rPr lang="pt-BR" sz="2400" dirty="0" err="1">
                <a:solidFill>
                  <a:schemeClr val="tx1"/>
                </a:solidFill>
              </a:rPr>
              <a:t>ChV</a:t>
            </a:r>
            <a:r>
              <a:rPr lang="pt-BR" sz="2400" dirty="0">
                <a:solidFill>
                  <a:schemeClr val="tx1"/>
                </a:solidFill>
              </a:rPr>
              <a:t>, n. 30).</a:t>
            </a:r>
            <a:endParaRPr sz="6000" dirty="0">
              <a:solidFill>
                <a:schemeClr val="tx1"/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970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152615-608E-2E04-C771-2A5CBD7CB2EB}"/>
              </a:ext>
            </a:extLst>
          </p:cNvPr>
          <p:cNvSpPr/>
          <p:nvPr/>
        </p:nvSpPr>
        <p:spPr>
          <a:xfrm>
            <a:off x="-2009553" y="1"/>
            <a:ext cx="11153553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F1C87B-AFB1-7B2C-E882-FA80E687AB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7B335C-3958-EFF6-8E35-0E90377C0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1904" b="7737"/>
          <a:stretch/>
        </p:blipFill>
        <p:spPr bwMode="auto">
          <a:xfrm>
            <a:off x="-2222205" y="-6155822"/>
            <a:ext cx="10154093" cy="140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44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701749" y="742300"/>
            <a:ext cx="3742659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Objetivos Específicos</a:t>
            </a:r>
            <a:endParaRPr sz="2800" dirty="0"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46568" y="1219897"/>
            <a:ext cx="4274292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tx1"/>
                </a:solidFill>
              </a:rPr>
              <a:t>DESPERTAR</a:t>
            </a:r>
            <a:r>
              <a:rPr lang="pt-BR" sz="2300" dirty="0">
                <a:solidFill>
                  <a:schemeClr val="tx1"/>
                </a:solidFill>
              </a:rPr>
              <a:t> </a:t>
            </a:r>
            <a:r>
              <a:rPr lang="pt-BR" sz="2300" u="sng" dirty="0">
                <a:solidFill>
                  <a:schemeClr val="tx1"/>
                </a:solidFill>
              </a:rPr>
              <a:t>vocações à Vida Consagrada e ao Ministério Ordenado, acompanhando-as em um processo de formação integral, </a:t>
            </a:r>
            <a:r>
              <a:rPr lang="pt-BR" sz="2300" dirty="0">
                <a:solidFill>
                  <a:schemeClr val="tx1"/>
                </a:solidFill>
              </a:rPr>
              <a:t>para que sejam sempre fiéis ao </a:t>
            </a:r>
            <a:r>
              <a:rPr lang="pt-BR" sz="2300" u="sng" dirty="0">
                <a:solidFill>
                  <a:schemeClr val="tx1"/>
                </a:solidFill>
              </a:rPr>
              <a:t>seguimento de Jesus e à missão de servir com alegria, em comunhão</a:t>
            </a:r>
            <a:r>
              <a:rPr lang="pt-BR" sz="2300" dirty="0">
                <a:solidFill>
                  <a:schemeClr val="tx1"/>
                </a:solidFill>
              </a:rPr>
              <a:t>, tornando visível o Reino de Deus, de vida plena para todos.</a:t>
            </a:r>
            <a:endParaRPr sz="2300" dirty="0">
              <a:solidFill>
                <a:schemeClr val="tx1"/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627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701749" y="742300"/>
            <a:ext cx="3742659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Objetivos Específicos</a:t>
            </a:r>
            <a:endParaRPr sz="2800" dirty="0"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01749" y="2068683"/>
            <a:ext cx="3742659" cy="1533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/>
                </a:solidFill>
              </a:rPr>
              <a:t>INTENSIFICAR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u="sng" dirty="0">
                <a:solidFill>
                  <a:schemeClr val="tx1"/>
                </a:solidFill>
              </a:rPr>
              <a:t>a prática da oração pelas vocações em todos os âmbitos: pessoal, familiar e comunitário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  <a:endParaRPr sz="8800" dirty="0">
              <a:solidFill>
                <a:schemeClr val="tx1"/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735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701749" y="742300"/>
            <a:ext cx="3742659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Objetivos Específicos</a:t>
            </a:r>
            <a:endParaRPr sz="2800" dirty="0"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78466" y="1188002"/>
            <a:ext cx="4221128" cy="1533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/>
                </a:solidFill>
              </a:rPr>
              <a:t>FOMENTAR</a:t>
            </a:r>
            <a:r>
              <a:rPr lang="pt-BR" sz="2400" dirty="0">
                <a:solidFill>
                  <a:schemeClr val="tx1"/>
                </a:solidFill>
              </a:rPr>
              <a:t>, nos âmbitos regional, diocesano e paroquial um </a:t>
            </a:r>
            <a:r>
              <a:rPr lang="pt-BR" sz="2400" u="sng" dirty="0">
                <a:solidFill>
                  <a:schemeClr val="tx1"/>
                </a:solidFill>
              </a:rPr>
              <a:t>serviço de animação vocacional </a:t>
            </a:r>
            <a:r>
              <a:rPr lang="pt-BR" sz="2400" dirty="0">
                <a:solidFill>
                  <a:schemeClr val="tx1"/>
                </a:solidFill>
              </a:rPr>
              <a:t>articulado, com a criação e consolidação de </a:t>
            </a:r>
            <a:r>
              <a:rPr lang="pt-BR" sz="2400" u="sng" dirty="0">
                <a:solidFill>
                  <a:schemeClr val="tx1"/>
                </a:solidFill>
              </a:rPr>
              <a:t>Equipes Vocacionais Paroquiais e Diocesanas, dentro de uma pastoral orgânica, sinodal, envolvendo todas as vocações.</a:t>
            </a:r>
            <a:endParaRPr sz="11500" u="sng" dirty="0">
              <a:solidFill>
                <a:schemeClr val="tx1"/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8905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FE8D60B0-32BC-4C45-66ED-85B01C23A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479" y="1665282"/>
            <a:ext cx="6741041" cy="1685339"/>
          </a:xfrm>
        </p:spPr>
        <p:txBody>
          <a:bodyPr/>
          <a:lstStyle/>
          <a:p>
            <a:pPr marL="127000" indent="0" algn="ctr">
              <a:buNone/>
            </a:pPr>
            <a:r>
              <a:rPr lang="pt-BR" sz="3600" b="1" dirty="0">
                <a:solidFill>
                  <a:schemeClr val="tx1"/>
                </a:solidFill>
              </a:rPr>
              <a:t>“Sem consciência vocacional, a Igreja não terá o vigor missionário que ela precisa ter”.</a:t>
            </a:r>
          </a:p>
        </p:txBody>
      </p:sp>
      <p:sp>
        <p:nvSpPr>
          <p:cNvPr id="14" name="Shape 251">
            <a:extLst>
              <a:ext uri="{FF2B5EF4-FFF2-40B4-BE49-F238E27FC236}">
                <a16:creationId xmlns:a16="http://schemas.microsoft.com/office/drawing/2014/main" id="{07A282D1-207D-5C08-3698-DD65AC5958CC}"/>
              </a:ext>
            </a:extLst>
          </p:cNvPr>
          <p:cNvSpPr txBox="1">
            <a:spLocks/>
          </p:cNvSpPr>
          <p:nvPr/>
        </p:nvSpPr>
        <p:spPr>
          <a:xfrm>
            <a:off x="1257319" y="3650291"/>
            <a:ext cx="73383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algn="r"/>
            <a:r>
              <a:rPr lang="pt-BR" sz="2000" dirty="0"/>
              <a:t>Dom Walmor Oliveira de Azevedo,</a:t>
            </a:r>
            <a:br>
              <a:rPr lang="pt-BR" sz="2000" dirty="0"/>
            </a:br>
            <a:r>
              <a:rPr lang="pt-BR" sz="1400" dirty="0"/>
              <a:t>Presidente da CNBB, na abertura do 4º Congresso Vocacional do Brasil.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32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65B32-773D-9E96-28EB-44F03024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5" b="89971" l="6017" r="92505">
                        <a14:foregroundMark x1="9430" y1="57045" x2="9430" y2="57045"/>
                        <a14:foregroundMark x1="9430" y1="57681" x2="9430" y2="57681"/>
                        <a14:foregroundMark x1="10310" y1="77935" x2="10310" y2="77935"/>
                        <a14:foregroundMark x1="6017" y1="85812" x2="6017" y2="85812"/>
                        <a14:foregroundMark x1="18930" y1="84344" x2="18930" y2="84344"/>
                        <a14:foregroundMark x1="26671" y1="81458" x2="26671" y2="81458"/>
                        <a14:foregroundMark x1="23681" y1="80431" x2="23681" y2="80431"/>
                        <a14:foregroundMark x1="15376" y1="79990" x2="15376" y2="79990"/>
                        <a14:foregroundMark x1="14638" y1="78963" x2="14638" y2="78963"/>
                        <a14:foregroundMark x1="21323" y1="86595" x2="21323" y2="86595"/>
                        <a14:foregroundMark x1="69951" y1="84540" x2="69951" y2="84540"/>
                        <a14:foregroundMark x1="69951" y1="84540" x2="69951" y2="84540"/>
                        <a14:foregroundMark x1="92540" y1="36399" x2="92540" y2="36399"/>
                        <a14:foregroundMark x1="92400" y1="31605" x2="92400" y2="31605"/>
                        <a14:foregroundMark x1="77657" y1="9295" x2="77657" y2="9295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" y="52250"/>
            <a:ext cx="71516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627EF1B-8767-9935-6A8C-F8F4B1B8A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5" b="89971" l="6017" r="92505">
                        <a14:foregroundMark x1="9430" y1="57045" x2="9430" y2="57045"/>
                        <a14:foregroundMark x1="9430" y1="57681" x2="9430" y2="57681"/>
                        <a14:foregroundMark x1="10310" y1="77935" x2="10310" y2="77935"/>
                        <a14:foregroundMark x1="18930" y1="84344" x2="18930" y2="84344"/>
                        <a14:foregroundMark x1="26671" y1="81458" x2="26671" y2="81458"/>
                        <a14:foregroundMark x1="21323" y1="86595" x2="21323" y2="86595"/>
                        <a14:foregroundMark x1="69951" y1="84540" x2="69951" y2="84540"/>
                        <a14:foregroundMark x1="69951" y1="84540" x2="69951" y2="84540"/>
                        <a14:foregroundMark x1="92540" y1="36399" x2="92540" y2="36399"/>
                        <a14:foregroundMark x1="92400" y1="31605" x2="92400" y2="31605"/>
                        <a14:foregroundMark x1="77657" y1="9295" x2="77657" y2="9295"/>
                        <a14:backgroundMark x1="7354" y1="86106" x2="74806" y2="44325"/>
                        <a14:backgroundMark x1="74806" y1="44325" x2="87509" y2="30969"/>
                        <a14:backgroundMark x1="87509" y1="30969" x2="89444" y2="29795"/>
                        <a14:backgroundMark x1="82653" y1="23581" x2="41766" y2="61742"/>
                        <a14:backgroundMark x1="41766" y1="61742" x2="27058" y2="64237"/>
                        <a14:backgroundMark x1="17347" y1="59736" x2="43737" y2="53327"/>
                        <a14:backgroundMark x1="43737" y1="53327" x2="44159" y2="53327"/>
                        <a14:backgroundMark x1="68332" y1="61693" x2="93315" y2="37476"/>
                        <a14:backgroundMark x1="93315" y1="37476" x2="93315" y2="37280"/>
                        <a14:backgroundMark x1="92365" y1="29550" x2="78677" y2="40705"/>
                        <a14:backgroundMark x1="73258" y1="16047" x2="82196" y2="72309"/>
                        <a14:backgroundMark x1="82196" y1="72309" x2="81914" y2="71771"/>
                        <a14:backgroundMark x1="89303" y1="38992" x2="76495" y2="14335"/>
                        <a14:backgroundMark x1="69564" y1="25294" x2="72660" y2="12084"/>
                        <a14:backgroundMark x1="72660" y1="12084" x2="74666" y2="12867"/>
                        <a14:backgroundMark x1="77903" y1="10519" x2="77903" y2="10519"/>
                        <a14:backgroundMark x1="76671" y1="11155" x2="76671" y2="11155"/>
                        <a14:backgroundMark x1="71429" y1="50783" x2="71429" y2="50783"/>
                        <a14:backgroundMark x1="65552" y1="60176" x2="65552" y2="60176"/>
                        <a14:backgroundMark x1="59113" y1="61252" x2="71569" y2="53767"/>
                        <a14:backgroundMark x1="72027" y1="63209" x2="55102" y2="58464"/>
                        <a14:backgroundMark x1="39831" y1="77299" x2="20443" y2="77104"/>
                        <a14:backgroundMark x1="20443" y1="77104" x2="20443" y2="77104"/>
                        <a14:backgroundMark x1="18121" y1="85470" x2="6263" y2="85078"/>
                        <a14:backgroundMark x1="6263" y1="85078" x2="5947" y2="84834"/>
                        <a14:backgroundMark x1="18262" y1="74119" x2="9113" y2="76223"/>
                        <a14:backgroundMark x1="9113" y1="76223" x2="8410" y2="79892"/>
                        <a14:backgroundMark x1="19353" y1="83317" x2="19353" y2="83317"/>
                        <a14:backgroundMark x1="23364" y1="87622" x2="13336" y2="77740"/>
                        <a14:backgroundMark x1="58621" y1="64677" x2="41696" y2="67270"/>
                        <a14:backgroundMark x1="86981" y1="27397" x2="92259" y2="34344"/>
                        <a14:backgroundMark x1="92259" y1="34344" x2="91590" y2="36008"/>
                        <a14:backgroundMark x1="53554" y1="46918" x2="33638" y2="48043"/>
                        <a14:backgroundMark x1="33638" y1="48043" x2="26495" y2="54012"/>
                        <a14:backgroundMark x1="26495" y1="54012" x2="26144" y2="55039"/>
                        <a14:backgroundMark x1="74208" y1="59736" x2="64497" y2="65949"/>
                        <a14:backgroundMark x1="55102" y1="67466" x2="49543" y2="68346"/>
                        <a14:backgroundMark x1="25686" y1="82045" x2="20443" y2="79697"/>
                        <a14:backgroundMark x1="20443" y1="87182" x2="27692" y2="76027"/>
                        <a14:backgroundMark x1="27692" y1="76027" x2="27692" y2="76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09" t="59331" r="25958" b="12824"/>
          <a:stretch/>
        </p:blipFill>
        <p:spPr bwMode="auto">
          <a:xfrm>
            <a:off x="4021157" y="3051672"/>
            <a:ext cx="2269474" cy="143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19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-38559" y="4590301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627EF1B-8767-9935-6A8C-F8F4B1B8A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5" b="89971" l="6017" r="92505">
                        <a14:foregroundMark x1="9430" y1="57045" x2="9430" y2="57045"/>
                        <a14:foregroundMark x1="9430" y1="57681" x2="9430" y2="57681"/>
                        <a14:foregroundMark x1="10310" y1="77935" x2="10310" y2="77935"/>
                        <a14:foregroundMark x1="18930" y1="84344" x2="18930" y2="84344"/>
                        <a14:foregroundMark x1="26671" y1="81458" x2="26671" y2="81458"/>
                        <a14:foregroundMark x1="21323" y1="86595" x2="21323" y2="86595"/>
                        <a14:foregroundMark x1="69951" y1="84540" x2="69951" y2="84540"/>
                        <a14:foregroundMark x1="69951" y1="84540" x2="69951" y2="84540"/>
                        <a14:foregroundMark x1="92540" y1="36399" x2="92540" y2="36399"/>
                        <a14:foregroundMark x1="92400" y1="31605" x2="92400" y2="31605"/>
                        <a14:foregroundMark x1="77657" y1="9295" x2="77657" y2="9295"/>
                        <a14:backgroundMark x1="7354" y1="86106" x2="74806" y2="44325"/>
                        <a14:backgroundMark x1="74806" y1="44325" x2="87509" y2="30969"/>
                        <a14:backgroundMark x1="87509" y1="30969" x2="89444" y2="29795"/>
                        <a14:backgroundMark x1="82653" y1="23581" x2="41766" y2="61742"/>
                        <a14:backgroundMark x1="41766" y1="61742" x2="27058" y2="64237"/>
                        <a14:backgroundMark x1="17347" y1="59736" x2="43737" y2="53327"/>
                        <a14:backgroundMark x1="43737" y1="53327" x2="44159" y2="53327"/>
                        <a14:backgroundMark x1="68332" y1="61693" x2="93315" y2="37476"/>
                        <a14:backgroundMark x1="93315" y1="37476" x2="93315" y2="37280"/>
                        <a14:backgroundMark x1="92365" y1="29550" x2="78677" y2="40705"/>
                        <a14:backgroundMark x1="73258" y1="16047" x2="82196" y2="72309"/>
                        <a14:backgroundMark x1="82196" y1="72309" x2="81914" y2="71771"/>
                        <a14:backgroundMark x1="89303" y1="38992" x2="76495" y2="14335"/>
                        <a14:backgroundMark x1="69564" y1="25294" x2="72660" y2="12084"/>
                        <a14:backgroundMark x1="72660" y1="12084" x2="74666" y2="12867"/>
                        <a14:backgroundMark x1="77903" y1="10519" x2="77903" y2="10519"/>
                        <a14:backgroundMark x1="76671" y1="11155" x2="76671" y2="11155"/>
                        <a14:backgroundMark x1="71429" y1="50783" x2="71429" y2="50783"/>
                        <a14:backgroundMark x1="65552" y1="60176" x2="65552" y2="60176"/>
                        <a14:backgroundMark x1="59113" y1="61252" x2="71569" y2="53767"/>
                        <a14:backgroundMark x1="72027" y1="63209" x2="55102" y2="58464"/>
                        <a14:backgroundMark x1="39831" y1="77299" x2="20443" y2="77104"/>
                        <a14:backgroundMark x1="20443" y1="77104" x2="20443" y2="77104"/>
                        <a14:backgroundMark x1="18121" y1="85470" x2="6263" y2="85078"/>
                        <a14:backgroundMark x1="6263" y1="85078" x2="5947" y2="84834"/>
                        <a14:backgroundMark x1="18262" y1="74119" x2="9113" y2="76223"/>
                        <a14:backgroundMark x1="9113" y1="76223" x2="8410" y2="79892"/>
                        <a14:backgroundMark x1="19353" y1="83317" x2="19353" y2="83317"/>
                        <a14:backgroundMark x1="23364" y1="87622" x2="13336" y2="77740"/>
                        <a14:backgroundMark x1="58621" y1="64677" x2="41696" y2="67270"/>
                        <a14:backgroundMark x1="86981" y1="27397" x2="92259" y2="34344"/>
                        <a14:backgroundMark x1="92259" y1="34344" x2="91590" y2="36008"/>
                        <a14:backgroundMark x1="53554" y1="46918" x2="33638" y2="48043"/>
                        <a14:backgroundMark x1="33638" y1="48043" x2="26495" y2="54012"/>
                        <a14:backgroundMark x1="26495" y1="54012" x2="26144" y2="55039"/>
                        <a14:backgroundMark x1="74208" y1="59736" x2="64497" y2="65949"/>
                        <a14:backgroundMark x1="55102" y1="67466" x2="49543" y2="68346"/>
                        <a14:backgroundMark x1="25686" y1="82045" x2="20443" y2="79697"/>
                        <a14:backgroundMark x1="20443" y1="87182" x2="27692" y2="76027"/>
                        <a14:backgroundMark x1="27692" y1="76027" x2="27692" y2="76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09" t="59331" r="25958" b="12824"/>
          <a:stretch/>
        </p:blipFill>
        <p:spPr bwMode="auto">
          <a:xfrm>
            <a:off x="1597873" y="970854"/>
            <a:ext cx="5218536" cy="329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FAF22D3-483B-C48B-F49B-3B6FFEE1AF00}"/>
              </a:ext>
            </a:extLst>
          </p:cNvPr>
          <p:cNvSpPr txBox="1"/>
          <p:nvPr/>
        </p:nvSpPr>
        <p:spPr>
          <a:xfrm>
            <a:off x="383386" y="746762"/>
            <a:ext cx="28827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loka" panose="020B0604020202020204" charset="0"/>
              </a:rPr>
              <a:t>Promover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daloka" panose="020B060402020202020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0B78B46-0DA5-FAEB-9D8F-CCCD60EE0A32}"/>
              </a:ext>
            </a:extLst>
          </p:cNvPr>
          <p:cNvSpPr txBox="1"/>
          <p:nvPr/>
        </p:nvSpPr>
        <p:spPr>
          <a:xfrm>
            <a:off x="433085" y="2147602"/>
            <a:ext cx="2136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loka" panose="020B0604020202020204" charset="0"/>
              </a:rPr>
              <a:t>Cultivar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daloka" panose="020B060402020202020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2C7913-BE13-C139-281A-2E832D2D4272}"/>
              </a:ext>
            </a:extLst>
          </p:cNvPr>
          <p:cNvSpPr txBox="1"/>
          <p:nvPr/>
        </p:nvSpPr>
        <p:spPr>
          <a:xfrm>
            <a:off x="479411" y="3895210"/>
            <a:ext cx="2882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loka" panose="020B0604020202020204" charset="0"/>
              </a:rPr>
              <a:t>Aprofundar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daloka" panose="020B060402020202020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3CC9F1B-EEBC-3D5F-8771-8AA8247ED05E}"/>
              </a:ext>
            </a:extLst>
          </p:cNvPr>
          <p:cNvSpPr txBox="1"/>
          <p:nvPr/>
        </p:nvSpPr>
        <p:spPr>
          <a:xfrm>
            <a:off x="6175651" y="440681"/>
            <a:ext cx="27693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loka" panose="020B0604020202020204" charset="0"/>
              </a:rPr>
              <a:t>Fortalecer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daloka" panose="020B060402020202020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813BCEC-C8DC-F189-4A8F-63F9F6A61C80}"/>
              </a:ext>
            </a:extLst>
          </p:cNvPr>
          <p:cNvSpPr txBox="1"/>
          <p:nvPr/>
        </p:nvSpPr>
        <p:spPr>
          <a:xfrm>
            <a:off x="3484795" y="623195"/>
            <a:ext cx="2253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loka" panose="020B0604020202020204" charset="0"/>
              </a:rPr>
              <a:t>Acompanhar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daloka" panose="020B060402020202020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620E396-77DF-A19C-C2D6-C2612B533F89}"/>
              </a:ext>
            </a:extLst>
          </p:cNvPr>
          <p:cNvSpPr txBox="1"/>
          <p:nvPr/>
        </p:nvSpPr>
        <p:spPr>
          <a:xfrm>
            <a:off x="6374603" y="2116824"/>
            <a:ext cx="27693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loka" panose="020B0604020202020204" charset="0"/>
              </a:rPr>
              <a:t>Despertar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daloka" panose="020B060402020202020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35EB95-0CDB-0954-2039-2F2E9E365D2E}"/>
              </a:ext>
            </a:extLst>
          </p:cNvPr>
          <p:cNvSpPr txBox="1"/>
          <p:nvPr/>
        </p:nvSpPr>
        <p:spPr>
          <a:xfrm>
            <a:off x="3610194" y="3792880"/>
            <a:ext cx="2097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loka" panose="020B0604020202020204" charset="0"/>
              </a:rPr>
              <a:t>Intensificar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daloka" panose="020B060402020202020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C158959-3495-EA67-22F6-B2100568C6DF}"/>
              </a:ext>
            </a:extLst>
          </p:cNvPr>
          <p:cNvSpPr txBox="1"/>
          <p:nvPr/>
        </p:nvSpPr>
        <p:spPr>
          <a:xfrm>
            <a:off x="6461940" y="3993374"/>
            <a:ext cx="2570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loka" panose="020B0604020202020204" charset="0"/>
              </a:rPr>
              <a:t>Fomentar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dalok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49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3516725" y="1884725"/>
            <a:ext cx="2133000" cy="2133000"/>
          </a:xfrm>
          <a:prstGeom prst="ellipse">
            <a:avLst/>
          </a:prstGeom>
          <a:solidFill>
            <a:srgbClr val="1A0808">
              <a:alpha val="10000"/>
            </a:srgbClr>
          </a:solidFill>
          <a:ln w="76200" cap="flat" cmpd="sng">
            <a:solidFill>
              <a:srgbClr val="9E7C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Arquidiocesano</a:t>
            </a:r>
            <a:endParaRPr b="1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1694600" y="1884725"/>
            <a:ext cx="2133000" cy="2133000"/>
          </a:xfrm>
          <a:prstGeom prst="ellipse">
            <a:avLst/>
          </a:prstGeom>
          <a:solidFill>
            <a:srgbClr val="1A0808">
              <a:alpha val="10000"/>
            </a:srgbClr>
          </a:solidFill>
          <a:ln w="76200" cap="flat" cmpd="sng">
            <a:solidFill>
              <a:srgbClr val="9E7C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Paroquial</a:t>
            </a:r>
            <a:endParaRPr b="1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5338850" y="1884725"/>
            <a:ext cx="2133000" cy="2133000"/>
          </a:xfrm>
          <a:prstGeom prst="ellipse">
            <a:avLst/>
          </a:prstGeom>
          <a:solidFill>
            <a:srgbClr val="1A0808">
              <a:alpha val="10000"/>
            </a:srgbClr>
          </a:solidFill>
          <a:ln w="76200" cap="flat" cmpd="sng">
            <a:solidFill>
              <a:srgbClr val="9E7C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Vicarial</a:t>
            </a:r>
            <a:endParaRPr b="1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0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 animBg="1"/>
      <p:bldP spid="18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7CD4828-43EE-7571-47D5-4DB855B696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37</a:t>
            </a:fld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8BFD4E-37BA-F61F-E02B-A2BB3C34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7" y="-22594"/>
            <a:ext cx="49133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E0C4336-F695-2FF2-DB09-C8EC2B6FA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27" y="159489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348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2CD1C-286D-0A0B-9403-734C2FA0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1A23A6D-A5E4-EF04-BDE7-63F905432E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38</a:t>
            </a:fld>
            <a:endParaRPr lang="pt-B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AA2233-95DD-AD83-24AD-13E50065C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1" y="-12037"/>
            <a:ext cx="49133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FD55AF6-707E-190F-37A8-5C8CBBD06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06" y="0"/>
            <a:ext cx="49117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40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5153D-6124-F2D2-17B1-DBC1264C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A6B2200-A736-DC82-4083-F188D541AF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39</a:t>
            </a:fld>
            <a:endParaRPr lang="pt-B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53902F-B2D6-56CA-C8CD-252D6DA9B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91" y="1615455"/>
            <a:ext cx="4444410" cy="44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06A6581-6240-C344-4DA0-994F20E5F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" y="0"/>
            <a:ext cx="49117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B2DD3F7-8D07-31D7-8547-BBE3D2501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61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4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152615-608E-2E04-C771-2A5CBD7CB2EB}"/>
              </a:ext>
            </a:extLst>
          </p:cNvPr>
          <p:cNvSpPr/>
          <p:nvPr/>
        </p:nvSpPr>
        <p:spPr>
          <a:xfrm>
            <a:off x="-2009553" y="1"/>
            <a:ext cx="11153553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F1C87B-AFB1-7B2C-E882-FA80E687AB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7B335C-3958-EFF6-8E35-0E90377C0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1904" b="7737"/>
          <a:stretch/>
        </p:blipFill>
        <p:spPr bwMode="auto">
          <a:xfrm>
            <a:off x="-972878" y="-4199439"/>
            <a:ext cx="10154093" cy="140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55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5E9A0-D7A5-3DE4-84CB-4426647B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0897592-AE47-DEB7-CB57-460CDA0488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40</a:t>
            </a:fld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CA77C3-7442-A304-7A36-6D974CB0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09" y="0"/>
            <a:ext cx="5357441" cy="535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03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D1722-453A-2AAB-82AA-587C6576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EE605A8-5CC7-8E2B-81C2-7D07178F61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41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464C7A-6194-C03C-935F-47E1948BA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056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30921-DE7A-23EC-92EF-95A8A516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8078AA1-DA96-D0C8-B673-73AA01F596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42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2B2725-C8C7-0B82-B2C0-A32D517B2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40" t="12798" r="8489" b="5301"/>
          <a:stretch/>
        </p:blipFill>
        <p:spPr>
          <a:xfrm>
            <a:off x="1492577" y="949585"/>
            <a:ext cx="2287727" cy="3712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3037359-14A6-32BB-5E1B-77CABBA23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26" t="14415" r="7675" b="5301"/>
          <a:stretch/>
        </p:blipFill>
        <p:spPr>
          <a:xfrm>
            <a:off x="4730560" y="949585"/>
            <a:ext cx="2467682" cy="3712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9080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769566" y="1002221"/>
            <a:ext cx="3176373" cy="3176373"/>
          </a:xfrm>
          <a:prstGeom prst="ellipse">
            <a:avLst/>
          </a:prstGeom>
          <a:solidFill>
            <a:srgbClr val="1A0808">
              <a:alpha val="10000"/>
            </a:srgbClr>
          </a:solidFill>
          <a:ln w="76200" cap="flat" cmpd="sng">
            <a:solidFill>
              <a:srgbClr val="9E7C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Paroquial</a:t>
            </a:r>
            <a:endParaRPr sz="3600" b="1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50" y="4656508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 dirty="0"/>
          </a:p>
        </p:txBody>
      </p:sp>
      <p:sp>
        <p:nvSpPr>
          <p:cNvPr id="2" name="Shape 154">
            <a:extLst>
              <a:ext uri="{FF2B5EF4-FFF2-40B4-BE49-F238E27FC236}">
                <a16:creationId xmlns:a16="http://schemas.microsoft.com/office/drawing/2014/main" id="{034FC045-73C2-D4A6-698B-83DD255EDEE2}"/>
              </a:ext>
            </a:extLst>
          </p:cNvPr>
          <p:cNvSpPr txBox="1">
            <a:spLocks/>
          </p:cNvSpPr>
          <p:nvPr/>
        </p:nvSpPr>
        <p:spPr>
          <a:xfrm>
            <a:off x="4061640" y="545012"/>
            <a:ext cx="4504183" cy="28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2000" dirty="0" err="1">
                <a:latin typeface="Vidaloka" panose="020B0604020202020204" charset="0"/>
              </a:rPr>
              <a:t>Apresentar</a:t>
            </a:r>
            <a:r>
              <a:rPr lang="en-US" sz="2000" dirty="0">
                <a:latin typeface="Vidaloka" panose="020B0604020202020204" charset="0"/>
              </a:rPr>
              <a:t> a </a:t>
            </a:r>
            <a:r>
              <a:rPr lang="en-US" sz="2000" dirty="0" err="1">
                <a:latin typeface="Vidaloka" panose="020B0604020202020204" charset="0"/>
              </a:rPr>
              <a:t>temática</a:t>
            </a:r>
            <a:r>
              <a:rPr lang="en-US" sz="2000" dirty="0">
                <a:latin typeface="Vidaloka" panose="020B0604020202020204" charset="0"/>
              </a:rPr>
              <a:t> do </a:t>
            </a:r>
            <a:r>
              <a:rPr lang="en-US" sz="2000" dirty="0" err="1">
                <a:latin typeface="Vidaloka" panose="020B0604020202020204" charset="0"/>
              </a:rPr>
              <a:t>Ano</a:t>
            </a:r>
            <a:r>
              <a:rPr lang="en-US" sz="2000" dirty="0">
                <a:latin typeface="Vidaloka" panose="020B0604020202020204" charset="0"/>
              </a:rPr>
              <a:t> </a:t>
            </a:r>
            <a:r>
              <a:rPr lang="en-US" sz="2000" dirty="0" err="1">
                <a:latin typeface="Vidaloka" panose="020B0604020202020204" charset="0"/>
              </a:rPr>
              <a:t>Vocacional</a:t>
            </a:r>
            <a:r>
              <a:rPr lang="en-US" sz="2000" dirty="0">
                <a:latin typeface="Vidaloka" panose="020B0604020202020204" charset="0"/>
              </a:rPr>
              <a:t> </a:t>
            </a:r>
            <a:r>
              <a:rPr lang="en-US" sz="2000" dirty="0" err="1">
                <a:latin typeface="Vidaloka" panose="020B0604020202020204" charset="0"/>
              </a:rPr>
              <a:t>na</a:t>
            </a:r>
            <a:r>
              <a:rPr lang="en-US" sz="2000" dirty="0">
                <a:latin typeface="Vidaloka" panose="020B0604020202020204" charset="0"/>
              </a:rPr>
              <a:t> </a:t>
            </a:r>
            <a:r>
              <a:rPr lang="en-US" sz="2000" dirty="0" err="1">
                <a:latin typeface="Vidaloka" panose="020B0604020202020204" charset="0"/>
              </a:rPr>
              <a:t>vida</a:t>
            </a:r>
            <a:r>
              <a:rPr lang="en-US" sz="2000" dirty="0">
                <a:latin typeface="Vidaloka" panose="020B0604020202020204" charset="0"/>
              </a:rPr>
              <a:t> pastoral da </a:t>
            </a:r>
            <a:r>
              <a:rPr lang="en-US" sz="2000" dirty="0" err="1">
                <a:latin typeface="Vidaloka" panose="020B0604020202020204" charset="0"/>
              </a:rPr>
              <a:t>Paróquia</a:t>
            </a:r>
            <a:r>
              <a:rPr lang="en-US" sz="2000" dirty="0">
                <a:latin typeface="Vidaloka" panose="020B0604020202020204" charset="0"/>
              </a:rPr>
              <a:t> </a:t>
            </a:r>
            <a:r>
              <a:rPr lang="en-US" sz="2000" dirty="0" err="1">
                <a:latin typeface="Vidaloka" panose="020B0604020202020204" charset="0"/>
              </a:rPr>
              <a:t>através</a:t>
            </a:r>
            <a:r>
              <a:rPr lang="en-US" sz="2000" dirty="0">
                <a:latin typeface="Vidaloka" panose="020B0604020202020204" charset="0"/>
              </a:rPr>
              <a:t> das </a:t>
            </a:r>
            <a:r>
              <a:rPr lang="en-US" sz="2000" dirty="0" err="1">
                <a:latin typeface="Vidaloka" panose="020B0604020202020204" charset="0"/>
              </a:rPr>
              <a:t>diversas</a:t>
            </a:r>
            <a:r>
              <a:rPr lang="en-US" sz="2000" dirty="0">
                <a:latin typeface="Vidaloka" panose="020B0604020202020204" charset="0"/>
              </a:rPr>
              <a:t> </a:t>
            </a:r>
            <a:r>
              <a:rPr lang="en-US" sz="2000" dirty="0" err="1">
                <a:latin typeface="Vidaloka" panose="020B0604020202020204" charset="0"/>
              </a:rPr>
              <a:t>atividades</a:t>
            </a:r>
            <a:r>
              <a:rPr lang="en-US" sz="2000" dirty="0">
                <a:latin typeface="Vidaloka" panose="020B0604020202020204" charset="0"/>
              </a:rPr>
              <a:t>: </a:t>
            </a:r>
            <a:r>
              <a:rPr lang="en-US" sz="2000" dirty="0" err="1">
                <a:latin typeface="Vidaloka" panose="020B0604020202020204" charset="0"/>
              </a:rPr>
              <a:t>encontros</a:t>
            </a:r>
            <a:r>
              <a:rPr lang="en-US" sz="2000" dirty="0">
                <a:latin typeface="Vidaloka" panose="020B0604020202020204" charset="0"/>
              </a:rPr>
              <a:t>, </a:t>
            </a:r>
            <a:r>
              <a:rPr lang="en-US" sz="2000" dirty="0" err="1">
                <a:latin typeface="Vidaloka" panose="020B0604020202020204" charset="0"/>
              </a:rPr>
              <a:t>formações</a:t>
            </a:r>
            <a:r>
              <a:rPr lang="en-US" sz="2000" dirty="0">
                <a:latin typeface="Vidaloka" panose="020B0604020202020204" charset="0"/>
              </a:rPr>
              <a:t>, </a:t>
            </a:r>
            <a:r>
              <a:rPr lang="en-US" sz="2000" dirty="0" err="1">
                <a:latin typeface="Vidaloka" panose="020B0604020202020204" charset="0"/>
              </a:rPr>
              <a:t>retiros</a:t>
            </a:r>
            <a:r>
              <a:rPr lang="en-US" sz="2000" dirty="0">
                <a:latin typeface="Vidaloka" panose="020B0604020202020204" charset="0"/>
              </a:rPr>
              <a:t>, </a:t>
            </a:r>
            <a:r>
              <a:rPr lang="en-US" sz="2000" dirty="0" err="1">
                <a:latin typeface="Vidaloka" panose="020B0604020202020204" charset="0"/>
              </a:rPr>
              <a:t>bem</a:t>
            </a:r>
            <a:r>
              <a:rPr lang="en-US" sz="2000" dirty="0">
                <a:latin typeface="Vidaloka" panose="020B0604020202020204" charset="0"/>
              </a:rPr>
              <a:t> </a:t>
            </a:r>
            <a:r>
              <a:rPr lang="en-US" sz="2000" dirty="0" err="1">
                <a:latin typeface="Vidaloka" panose="020B0604020202020204" charset="0"/>
              </a:rPr>
              <a:t>como</a:t>
            </a:r>
            <a:r>
              <a:rPr lang="en-US" sz="2000" dirty="0">
                <a:latin typeface="Vidaloka" panose="020B0604020202020204" charset="0"/>
              </a:rPr>
              <a:t>, se </a:t>
            </a:r>
            <a:r>
              <a:rPr lang="en-US" sz="2000" dirty="0" err="1">
                <a:latin typeface="Vidaloka" panose="020B0604020202020204" charset="0"/>
              </a:rPr>
              <a:t>aproximar</a:t>
            </a:r>
            <a:r>
              <a:rPr lang="en-US" sz="2000" dirty="0">
                <a:latin typeface="Vidaloka" panose="020B0604020202020204" charset="0"/>
              </a:rPr>
              <a:t> das </a:t>
            </a:r>
            <a:r>
              <a:rPr lang="en-US" sz="2000" dirty="0" err="1">
                <a:latin typeface="Vidaloka" panose="020B0604020202020204" charset="0"/>
              </a:rPr>
              <a:t>vocações</a:t>
            </a:r>
            <a:r>
              <a:rPr lang="en-US" sz="2000" dirty="0">
                <a:latin typeface="Vidaloka" panose="020B0604020202020204" charset="0"/>
              </a:rPr>
              <a:t> </a:t>
            </a:r>
            <a:r>
              <a:rPr lang="en-US" sz="2000" dirty="0" err="1">
                <a:latin typeface="Vidaloka" panose="020B0604020202020204" charset="0"/>
              </a:rPr>
              <a:t>religiosas</a:t>
            </a:r>
            <a:r>
              <a:rPr lang="en-US" sz="2000" dirty="0">
                <a:latin typeface="Vidaloka" panose="020B0604020202020204" charset="0"/>
              </a:rPr>
              <a:t> </a:t>
            </a:r>
            <a:r>
              <a:rPr lang="en-US" sz="2000" dirty="0" err="1">
                <a:latin typeface="Vidaloka" panose="020B0604020202020204" charset="0"/>
              </a:rPr>
              <a:t>oriundas</a:t>
            </a:r>
            <a:r>
              <a:rPr lang="en-US" sz="2000" dirty="0">
                <a:latin typeface="Vidaloka" panose="020B0604020202020204" charset="0"/>
              </a:rPr>
              <a:t> da </a:t>
            </a:r>
            <a:r>
              <a:rPr lang="en-US" sz="2000" dirty="0" err="1">
                <a:latin typeface="Vidaloka" panose="020B0604020202020204" charset="0"/>
              </a:rPr>
              <a:t>Paróquia</a:t>
            </a:r>
            <a:r>
              <a:rPr lang="en-US" sz="2000" dirty="0">
                <a:latin typeface="Vidaloka" panose="020B0604020202020204" charset="0"/>
              </a:rPr>
              <a:t> e “</a:t>
            </a:r>
            <a:r>
              <a:rPr lang="en-US" sz="2000" dirty="0" err="1">
                <a:latin typeface="Vidaloka" panose="020B0604020202020204" charset="0"/>
              </a:rPr>
              <a:t>fortalecer</a:t>
            </a:r>
            <a:r>
              <a:rPr lang="en-US" sz="2000" dirty="0">
                <a:latin typeface="Vidaloka" panose="020B0604020202020204" charset="0"/>
              </a:rPr>
              <a:t>” as que </a:t>
            </a:r>
            <a:r>
              <a:rPr lang="en-US" sz="2000" dirty="0" err="1">
                <a:latin typeface="Vidaloka" panose="020B0604020202020204" charset="0"/>
              </a:rPr>
              <a:t>estão</a:t>
            </a:r>
            <a:r>
              <a:rPr lang="en-US" sz="2000" dirty="0">
                <a:latin typeface="Vidaloka" panose="020B0604020202020204" charset="0"/>
              </a:rPr>
              <a:t> </a:t>
            </a:r>
            <a:r>
              <a:rPr lang="en-US" sz="2000" dirty="0" err="1">
                <a:latin typeface="Vidaloka" panose="020B0604020202020204" charset="0"/>
              </a:rPr>
              <a:t>presentes</a:t>
            </a:r>
            <a:r>
              <a:rPr lang="en-US" sz="2000" dirty="0">
                <a:latin typeface="Vidaloka" panose="020B0604020202020204" charset="0"/>
              </a:rPr>
              <a:t> </a:t>
            </a:r>
            <a:r>
              <a:rPr lang="en-US" sz="2000" dirty="0" err="1">
                <a:latin typeface="Vidaloka" panose="020B0604020202020204" charset="0"/>
              </a:rPr>
              <a:t>nela</a:t>
            </a:r>
            <a:r>
              <a:rPr lang="en-US" sz="2000" dirty="0">
                <a:latin typeface="Vidaloka" panose="020B0604020202020204" charset="0"/>
              </a:rPr>
              <a:t>.</a:t>
            </a:r>
          </a:p>
          <a:p>
            <a:pPr algn="ctr">
              <a:spcBef>
                <a:spcPts val="600"/>
              </a:spcBef>
            </a:pPr>
            <a:endParaRPr lang="en-US" sz="2000" dirty="0">
              <a:latin typeface="Vidaloka" panose="020B0604020202020204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dirty="0" err="1">
                <a:latin typeface="Vidaloka" panose="020B0604020202020204" charset="0"/>
              </a:rPr>
              <a:t>Divulgar</a:t>
            </a:r>
            <a:r>
              <a:rPr lang="en-US" sz="2000" dirty="0">
                <a:latin typeface="Vidaloka" panose="020B0604020202020204" charset="0"/>
              </a:rPr>
              <a:t> o </a:t>
            </a:r>
            <a:r>
              <a:rPr lang="en-US" sz="2000" dirty="0" err="1">
                <a:latin typeface="Vidaloka" panose="020B0604020202020204" charset="0"/>
              </a:rPr>
              <a:t>Ano</a:t>
            </a:r>
            <a:r>
              <a:rPr lang="en-US" sz="2000" dirty="0">
                <a:latin typeface="Vidaloka" panose="020B0604020202020204" charset="0"/>
              </a:rPr>
              <a:t> </a:t>
            </a:r>
            <a:r>
              <a:rPr lang="en-US" sz="2000" dirty="0" err="1">
                <a:latin typeface="Vidaloka" panose="020B0604020202020204" charset="0"/>
              </a:rPr>
              <a:t>Vocacional</a:t>
            </a:r>
            <a:r>
              <a:rPr lang="en-US" sz="2000" dirty="0">
                <a:latin typeface="Vidaloka" panose="020B0604020202020204" charset="0"/>
              </a:rPr>
              <a:t> e </a:t>
            </a:r>
            <a:r>
              <a:rPr lang="en-US" sz="2000" dirty="0" err="1">
                <a:latin typeface="Vidaloka" panose="020B0604020202020204" charset="0"/>
              </a:rPr>
              <a:t>rezar</a:t>
            </a:r>
            <a:r>
              <a:rPr lang="en-US" sz="2000" dirty="0">
                <a:latin typeface="Vidaloka" panose="020B0604020202020204" charset="0"/>
              </a:rPr>
              <a:t> </a:t>
            </a:r>
            <a:r>
              <a:rPr lang="en-US" sz="2000" dirty="0" err="1">
                <a:latin typeface="Vidaloka" panose="020B0604020202020204" charset="0"/>
              </a:rPr>
              <a:t>nesta</a:t>
            </a:r>
            <a:r>
              <a:rPr lang="en-US" sz="2000" dirty="0">
                <a:latin typeface="Vidaloka" panose="020B0604020202020204" charset="0"/>
              </a:rPr>
              <a:t> </a:t>
            </a:r>
            <a:r>
              <a:rPr lang="en-US" sz="2000" dirty="0" err="1">
                <a:latin typeface="Vidaloka" panose="020B0604020202020204" charset="0"/>
              </a:rPr>
              <a:t>intenção</a:t>
            </a:r>
            <a:r>
              <a:rPr lang="en-US" sz="2000" dirty="0">
                <a:latin typeface="Vidaloka" panose="020B0604020202020204" charset="0"/>
              </a:rPr>
              <a:t>, </a:t>
            </a:r>
            <a:r>
              <a:rPr lang="en-US" sz="2000" dirty="0" err="1">
                <a:latin typeface="Vidaloka" panose="020B0604020202020204" charset="0"/>
              </a:rPr>
              <a:t>apresentando</a:t>
            </a:r>
            <a:r>
              <a:rPr lang="en-US" sz="2000" dirty="0">
                <a:latin typeface="Vidaloka" panose="020B0604020202020204" charset="0"/>
              </a:rPr>
              <a:t>-as,  inclusive, </a:t>
            </a:r>
            <a:r>
              <a:rPr lang="en-US" sz="2000" dirty="0" err="1">
                <a:latin typeface="Vidaloka" panose="020B0604020202020204" charset="0"/>
              </a:rPr>
              <a:t>na</a:t>
            </a:r>
            <a:r>
              <a:rPr lang="en-US" sz="2000" dirty="0">
                <a:latin typeface="Vidaloka" panose="020B0604020202020204" charset="0"/>
              </a:rPr>
              <a:t> </a:t>
            </a:r>
            <a:r>
              <a:rPr lang="en-US" sz="2000" dirty="0" err="1">
                <a:latin typeface="Vidaloka" panose="020B0604020202020204" charset="0"/>
              </a:rPr>
              <a:t>Missa</a:t>
            </a:r>
            <a:r>
              <a:rPr lang="en-US" sz="2000" dirty="0">
                <a:latin typeface="Vidaloka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066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7A23A21-CA05-4BB6-B554-C574ECB8DE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44</a:t>
            </a:fld>
            <a:endParaRPr lang="pt-BR"/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3A252F8C-67B6-B5F0-3F4A-BA2AFE592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6283"/>
            <a:ext cx="9143950" cy="646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36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BA92300E-5234-D207-88E5-C11318F01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8558" y="-2307583"/>
            <a:ext cx="11047229" cy="7812599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5BE3D67-BE0A-B763-F154-EEA622091A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88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750A6-6BC1-1E13-EB73-0B92F6EB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F0FD004-22CC-3FA2-CDC7-CAD27F79B5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46</a:t>
            </a:fld>
            <a:endParaRPr lang="pt-BR"/>
          </a:p>
        </p:txBody>
      </p:sp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D707EC20-C79B-1DEF-6A40-A58ACE2E9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754" y="-1382710"/>
            <a:ext cx="9505507" cy="67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1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215AA-F7B3-7689-52A4-FEC16CB08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0F5C0B5-60AA-DB73-9A61-3989789740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47</a:t>
            </a:fld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D3BA1D2B-D275-BB4C-1834-7C975C5FC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8350"/>
            <a:ext cx="9143950" cy="646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5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F9FB8-C264-8DC1-A943-324ADF22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7CA4893-97DF-4177-9EED-ABE50A4D92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48</a:t>
            </a:fld>
            <a:endParaRPr lang="pt-BR"/>
          </a:p>
        </p:txBody>
      </p:sp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C80673BA-78C8-B0AF-4B5D-70599C2DC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2146"/>
            <a:ext cx="9143950" cy="646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6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96FE5-1579-F763-311C-0EE31400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6F663EE-FDD3-89AE-EF85-F506230277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49</a:t>
            </a:fld>
            <a:endParaRPr lang="pt-BR"/>
          </a:p>
        </p:txBody>
      </p: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A3B61A10-BBB0-E650-F4D1-ADB1C807B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8826" y="-1658268"/>
            <a:ext cx="10132828" cy="71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3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152615-608E-2E04-C771-2A5CBD7CB2EB}"/>
              </a:ext>
            </a:extLst>
          </p:cNvPr>
          <p:cNvSpPr/>
          <p:nvPr/>
        </p:nvSpPr>
        <p:spPr>
          <a:xfrm>
            <a:off x="-2009553" y="1"/>
            <a:ext cx="11153553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F1C87B-AFB1-7B2C-E882-FA80E687AB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7B335C-3958-EFF6-8E35-0E90377C0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1904" b="7737"/>
          <a:stretch/>
        </p:blipFill>
        <p:spPr bwMode="auto">
          <a:xfrm>
            <a:off x="0" y="-2192399"/>
            <a:ext cx="11146112" cy="153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16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7A23A21-CA05-4BB6-B554-C574ECB8DE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50</a:t>
            </a:fld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49DE0A9E-9EE2-A08E-229D-68C2CA817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50" cy="646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6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736407" y="1125589"/>
            <a:ext cx="3048784" cy="3048784"/>
          </a:xfrm>
          <a:prstGeom prst="ellipse">
            <a:avLst/>
          </a:prstGeom>
          <a:solidFill>
            <a:srgbClr val="1A0808">
              <a:alpha val="10000"/>
            </a:srgbClr>
          </a:solidFill>
          <a:ln w="76200" cap="flat" cmpd="sng">
            <a:solidFill>
              <a:srgbClr val="9E7C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Paroquial</a:t>
            </a:r>
            <a:endParaRPr sz="3600" b="1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sp>
        <p:nvSpPr>
          <p:cNvPr id="3" name="Shape 154">
            <a:extLst>
              <a:ext uri="{FF2B5EF4-FFF2-40B4-BE49-F238E27FC236}">
                <a16:creationId xmlns:a16="http://schemas.microsoft.com/office/drawing/2014/main" id="{1E063745-3705-0414-A18C-6F42713AD5CE}"/>
              </a:ext>
            </a:extLst>
          </p:cNvPr>
          <p:cNvSpPr txBox="1">
            <a:spLocks/>
          </p:cNvSpPr>
          <p:nvPr/>
        </p:nvSpPr>
        <p:spPr>
          <a:xfrm>
            <a:off x="3478104" y="569263"/>
            <a:ext cx="4844429" cy="799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4800" dirty="0" err="1">
                <a:latin typeface="Vidaloka" panose="020B0604020202020204" charset="0"/>
              </a:rPr>
              <a:t>Aumentar</a:t>
            </a:r>
            <a:r>
              <a:rPr lang="en-US" sz="4800" dirty="0">
                <a:latin typeface="Vidaloka" panose="020B0604020202020204" charset="0"/>
              </a:rPr>
              <a:t>, </a:t>
            </a:r>
            <a:r>
              <a:rPr lang="en-US" sz="4800" dirty="0" err="1">
                <a:latin typeface="Vidaloka" panose="020B0604020202020204" charset="0"/>
              </a:rPr>
              <a:t>formar</a:t>
            </a:r>
            <a:r>
              <a:rPr lang="en-US" sz="4800" dirty="0">
                <a:latin typeface="Vidaloka" panose="020B0604020202020204" charset="0"/>
              </a:rPr>
              <a:t> </a:t>
            </a:r>
            <a:r>
              <a:rPr lang="en-US" sz="4800" dirty="0" err="1">
                <a:latin typeface="Vidaloka" panose="020B0604020202020204" charset="0"/>
              </a:rPr>
              <a:t>ou</a:t>
            </a:r>
            <a:r>
              <a:rPr lang="en-US" sz="4800" dirty="0">
                <a:latin typeface="Vidaloka" panose="020B0604020202020204" charset="0"/>
              </a:rPr>
              <a:t> </a:t>
            </a:r>
            <a:r>
              <a:rPr lang="en-US" sz="4800" dirty="0" err="1">
                <a:latin typeface="Vidaloka" panose="020B0604020202020204" charset="0"/>
              </a:rPr>
              <a:t>despertar</a:t>
            </a:r>
            <a:r>
              <a:rPr lang="en-US" sz="4800" dirty="0">
                <a:latin typeface="Vidaloka" panose="020B0604020202020204" charset="0"/>
              </a:rPr>
              <a:t> </a:t>
            </a:r>
            <a:r>
              <a:rPr lang="en-US" sz="4800" dirty="0" err="1">
                <a:latin typeface="Vidaloka" panose="020B0604020202020204" charset="0"/>
              </a:rPr>
              <a:t>uma</a:t>
            </a:r>
            <a:r>
              <a:rPr lang="en-US" sz="4800" dirty="0">
                <a:latin typeface="Vidaloka" panose="020B0604020202020204" charset="0"/>
              </a:rPr>
              <a:t> </a:t>
            </a:r>
            <a:br>
              <a:rPr lang="en-US" sz="4800" dirty="0">
                <a:latin typeface="Vidaloka" panose="020B0604020202020204" charset="0"/>
              </a:rPr>
            </a:br>
            <a:r>
              <a:rPr lang="en-US" sz="4800" dirty="0" err="1">
                <a:latin typeface="Vidaloka" panose="020B0604020202020204" charset="0"/>
              </a:rPr>
              <a:t>consciência</a:t>
            </a:r>
            <a:r>
              <a:rPr lang="en-US" sz="4800" dirty="0">
                <a:latin typeface="Vidaloka" panose="020B0604020202020204" charset="0"/>
              </a:rPr>
              <a:t> </a:t>
            </a:r>
            <a:r>
              <a:rPr lang="en-US" sz="4800" dirty="0" err="1">
                <a:latin typeface="Vidaloka" panose="020B0604020202020204" charset="0"/>
              </a:rPr>
              <a:t>Vocacional</a:t>
            </a:r>
            <a:r>
              <a:rPr lang="en-US" sz="4800" dirty="0">
                <a:latin typeface="Vidaloka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330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736407" y="1125589"/>
            <a:ext cx="3048784" cy="3048784"/>
          </a:xfrm>
          <a:prstGeom prst="ellipse">
            <a:avLst/>
          </a:prstGeom>
          <a:solidFill>
            <a:srgbClr val="1A0808">
              <a:alpha val="10000"/>
            </a:srgbClr>
          </a:solidFill>
          <a:ln w="76200" cap="flat" cmpd="sng">
            <a:solidFill>
              <a:srgbClr val="9E7C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Paroquial</a:t>
            </a:r>
            <a:endParaRPr sz="3600" b="1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sp>
        <p:nvSpPr>
          <p:cNvPr id="2" name="Shape 154">
            <a:extLst>
              <a:ext uri="{FF2B5EF4-FFF2-40B4-BE49-F238E27FC236}">
                <a16:creationId xmlns:a16="http://schemas.microsoft.com/office/drawing/2014/main" id="{034FC045-73C2-D4A6-698B-83DD255EDEE2}"/>
              </a:ext>
            </a:extLst>
          </p:cNvPr>
          <p:cNvSpPr txBox="1">
            <a:spLocks/>
          </p:cNvSpPr>
          <p:nvPr/>
        </p:nvSpPr>
        <p:spPr>
          <a:xfrm>
            <a:off x="3657600" y="515858"/>
            <a:ext cx="4844429" cy="1762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“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Aumentar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consciência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vocacional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nas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paróquias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e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comunidades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é um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desafio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que se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aponta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desde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o 1º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Congresso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Vocacional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do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Brasil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1999.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Passados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quase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25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anos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Podemos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dizer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que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tivemos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avanços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0CE3E3-043C-E2CD-2507-A697878CAF55}"/>
              </a:ext>
            </a:extLst>
          </p:cNvPr>
          <p:cNvSpPr txBox="1"/>
          <p:nvPr/>
        </p:nvSpPr>
        <p:spPr>
          <a:xfrm>
            <a:off x="606056" y="4256235"/>
            <a:ext cx="17862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Texto</a:t>
            </a:r>
            <a:r>
              <a:rPr lang="en-US" sz="1400" b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Base, n.205 </a:t>
            </a:r>
          </a:p>
        </p:txBody>
      </p:sp>
    </p:spTree>
    <p:extLst>
      <p:ext uri="{BB962C8B-B14F-4D97-AF65-F5344CB8AC3E}">
        <p14:creationId xmlns:p14="http://schemas.microsoft.com/office/powerpoint/2010/main" val="24448852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736407" y="1125589"/>
            <a:ext cx="3048784" cy="3048784"/>
          </a:xfrm>
          <a:prstGeom prst="ellipse">
            <a:avLst/>
          </a:prstGeom>
          <a:solidFill>
            <a:srgbClr val="1A0808">
              <a:alpha val="10000"/>
            </a:srgbClr>
          </a:solidFill>
          <a:ln w="76200" cap="flat" cmpd="sng">
            <a:solidFill>
              <a:srgbClr val="9E7C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Paroquial</a:t>
            </a:r>
            <a:endParaRPr sz="3600" b="1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sp>
        <p:nvSpPr>
          <p:cNvPr id="2" name="Shape 154">
            <a:extLst>
              <a:ext uri="{FF2B5EF4-FFF2-40B4-BE49-F238E27FC236}">
                <a16:creationId xmlns:a16="http://schemas.microsoft.com/office/drawing/2014/main" id="{034FC045-73C2-D4A6-698B-83DD255EDEE2}"/>
              </a:ext>
            </a:extLst>
          </p:cNvPr>
          <p:cNvSpPr txBox="1">
            <a:spLocks/>
          </p:cNvSpPr>
          <p:nvPr/>
        </p:nvSpPr>
        <p:spPr>
          <a:xfrm>
            <a:off x="3657600" y="579656"/>
            <a:ext cx="4844429" cy="1762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mas o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desafio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persiste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pois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ainda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é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percebida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uma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animação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vocacional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“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muito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voltada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às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vocações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específicas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vida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religiosa e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presbiteral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),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quando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deveria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incluir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todas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as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vocações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D1715A-28C1-96F7-BF93-9EBFE55AECA2}"/>
              </a:ext>
            </a:extLst>
          </p:cNvPr>
          <p:cNvSpPr txBox="1"/>
          <p:nvPr/>
        </p:nvSpPr>
        <p:spPr>
          <a:xfrm>
            <a:off x="606056" y="4256235"/>
            <a:ext cx="17862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Texto</a:t>
            </a:r>
            <a:r>
              <a:rPr lang="en-US" sz="1400" b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Base, n.205 </a:t>
            </a:r>
          </a:p>
        </p:txBody>
      </p:sp>
    </p:spTree>
    <p:extLst>
      <p:ext uri="{BB962C8B-B14F-4D97-AF65-F5344CB8AC3E}">
        <p14:creationId xmlns:p14="http://schemas.microsoft.com/office/powerpoint/2010/main" val="3640263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736407" y="1125589"/>
            <a:ext cx="3048784" cy="3048784"/>
          </a:xfrm>
          <a:prstGeom prst="ellipse">
            <a:avLst/>
          </a:prstGeom>
          <a:solidFill>
            <a:srgbClr val="1A0808">
              <a:alpha val="10000"/>
            </a:srgbClr>
          </a:solidFill>
          <a:ln w="76200" cap="flat" cmpd="sng">
            <a:solidFill>
              <a:srgbClr val="9E7C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Paroquial</a:t>
            </a:r>
            <a:endParaRPr sz="3600" b="1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sp>
        <p:nvSpPr>
          <p:cNvPr id="2" name="Shape 154">
            <a:extLst>
              <a:ext uri="{FF2B5EF4-FFF2-40B4-BE49-F238E27FC236}">
                <a16:creationId xmlns:a16="http://schemas.microsoft.com/office/drawing/2014/main" id="{034FC045-73C2-D4A6-698B-83DD255EDEE2}"/>
              </a:ext>
            </a:extLst>
          </p:cNvPr>
          <p:cNvSpPr txBox="1">
            <a:spLocks/>
          </p:cNvSpPr>
          <p:nvPr/>
        </p:nvSpPr>
        <p:spPr>
          <a:xfrm>
            <a:off x="3678865" y="1260140"/>
            <a:ext cx="4844429" cy="1762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faz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-se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necessário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um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grande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trabalho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vocacional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para o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Matrimônio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e a </a:t>
            </a:r>
            <a:r>
              <a:rPr lang="en-US" sz="32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família</a:t>
            </a:r>
            <a:r>
              <a:rPr lang="en-US" sz="32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crista”.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EAF89E5-90B4-33D2-413F-13EB89CA24C2}"/>
              </a:ext>
            </a:extLst>
          </p:cNvPr>
          <p:cNvSpPr txBox="1"/>
          <p:nvPr/>
        </p:nvSpPr>
        <p:spPr>
          <a:xfrm>
            <a:off x="606056" y="4256235"/>
            <a:ext cx="17862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Texto</a:t>
            </a:r>
            <a:r>
              <a:rPr lang="en-US" sz="1400" b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Base, n.205 </a:t>
            </a:r>
          </a:p>
        </p:txBody>
      </p:sp>
    </p:spTree>
    <p:extLst>
      <p:ext uri="{BB962C8B-B14F-4D97-AF65-F5344CB8AC3E}">
        <p14:creationId xmlns:p14="http://schemas.microsoft.com/office/powerpoint/2010/main" val="2914254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5146159" y="1054080"/>
            <a:ext cx="3261357" cy="3261357"/>
          </a:xfrm>
          <a:prstGeom prst="ellipse">
            <a:avLst/>
          </a:prstGeom>
          <a:solidFill>
            <a:srgbClr val="1A0808">
              <a:alpha val="10000"/>
            </a:srgbClr>
          </a:solidFill>
          <a:ln w="76200" cap="flat" cmpd="sng">
            <a:solidFill>
              <a:srgbClr val="9E7C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Vicarial</a:t>
            </a:r>
            <a:endParaRPr sz="3600" b="1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sp>
        <p:nvSpPr>
          <p:cNvPr id="2" name="Shape 154">
            <a:extLst>
              <a:ext uri="{FF2B5EF4-FFF2-40B4-BE49-F238E27FC236}">
                <a16:creationId xmlns:a16="http://schemas.microsoft.com/office/drawing/2014/main" id="{572CE696-F7D5-140B-C9C7-FB33031DB743}"/>
              </a:ext>
            </a:extLst>
          </p:cNvPr>
          <p:cNvSpPr txBox="1">
            <a:spLocks/>
          </p:cNvSpPr>
          <p:nvPr/>
        </p:nvSpPr>
        <p:spPr>
          <a:xfrm>
            <a:off x="747117" y="1059970"/>
            <a:ext cx="4068248" cy="1152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2800" dirty="0" err="1">
                <a:latin typeface="Vidaloka" panose="020B0604020202020204" charset="0"/>
              </a:rPr>
              <a:t>Organizar</a:t>
            </a:r>
            <a:r>
              <a:rPr lang="en-US" sz="2800" dirty="0">
                <a:latin typeface="Vidaloka" panose="020B0604020202020204" charset="0"/>
              </a:rPr>
              <a:t> e </a:t>
            </a:r>
            <a:r>
              <a:rPr lang="en-US" sz="2800" dirty="0" err="1">
                <a:latin typeface="Vidaloka" panose="020B0604020202020204" charset="0"/>
              </a:rPr>
              <a:t>sistematizar</a:t>
            </a:r>
            <a:r>
              <a:rPr lang="en-US" sz="2800" dirty="0">
                <a:latin typeface="Vidaloka" panose="020B0604020202020204" charset="0"/>
              </a:rPr>
              <a:t> as </a:t>
            </a:r>
            <a:r>
              <a:rPr lang="en-US" sz="2800" dirty="0" err="1">
                <a:latin typeface="Vidaloka" panose="020B0604020202020204" charset="0"/>
              </a:rPr>
              <a:t>diversas</a:t>
            </a:r>
            <a:r>
              <a:rPr lang="en-US" sz="2800" dirty="0">
                <a:latin typeface="Vidaloka" panose="020B0604020202020204" charset="0"/>
              </a:rPr>
              <a:t> </a:t>
            </a:r>
            <a:r>
              <a:rPr lang="en-US" sz="2800" dirty="0" err="1">
                <a:latin typeface="Vidaloka" panose="020B0604020202020204" charset="0"/>
              </a:rPr>
              <a:t>realidades</a:t>
            </a:r>
            <a:r>
              <a:rPr lang="en-US" sz="2800" dirty="0">
                <a:latin typeface="Vidaloka" panose="020B0604020202020204" charset="0"/>
              </a:rPr>
              <a:t> </a:t>
            </a:r>
            <a:r>
              <a:rPr lang="en-US" sz="2800" dirty="0" err="1">
                <a:latin typeface="Vidaloka" panose="020B0604020202020204" charset="0"/>
              </a:rPr>
              <a:t>vocacionais</a:t>
            </a:r>
            <a:r>
              <a:rPr lang="en-US" sz="2800" dirty="0">
                <a:latin typeface="Vidaloka" panose="020B0604020202020204" charset="0"/>
              </a:rPr>
              <a:t> </a:t>
            </a:r>
            <a:r>
              <a:rPr lang="en-US" sz="2800" dirty="0" err="1">
                <a:latin typeface="Vidaloka" panose="020B0604020202020204" charset="0"/>
              </a:rPr>
              <a:t>presentes</a:t>
            </a:r>
            <a:r>
              <a:rPr lang="en-US" sz="2800" dirty="0">
                <a:latin typeface="Vidaloka" panose="020B0604020202020204" charset="0"/>
              </a:rPr>
              <a:t> </a:t>
            </a:r>
            <a:r>
              <a:rPr lang="en-US" sz="2800" dirty="0" err="1">
                <a:latin typeface="Vidaloka" panose="020B0604020202020204" charset="0"/>
              </a:rPr>
              <a:t>nos</a:t>
            </a:r>
            <a:r>
              <a:rPr lang="en-US" sz="2800" dirty="0">
                <a:latin typeface="Vidaloka" panose="020B0604020202020204" charset="0"/>
              </a:rPr>
              <a:t> </a:t>
            </a:r>
            <a:r>
              <a:rPr lang="en-US" sz="2800" dirty="0" err="1">
                <a:latin typeface="Vidaloka" panose="020B0604020202020204" charset="0"/>
              </a:rPr>
              <a:t>nossos</a:t>
            </a:r>
            <a:r>
              <a:rPr lang="en-US" sz="2800" dirty="0">
                <a:latin typeface="Vidaloka" panose="020B0604020202020204" charset="0"/>
              </a:rPr>
              <a:t> </a:t>
            </a:r>
            <a:r>
              <a:rPr lang="en-US" sz="2800" dirty="0" err="1">
                <a:latin typeface="Vidaloka" panose="020B0604020202020204" charset="0"/>
              </a:rPr>
              <a:t>vicariatos</a:t>
            </a:r>
            <a:r>
              <a:rPr lang="en-US" sz="2800" dirty="0">
                <a:latin typeface="Vidaloka" panose="020B0604020202020204" charset="0"/>
              </a:rPr>
              <a:t> (</a:t>
            </a:r>
            <a:r>
              <a:rPr lang="en-US" sz="2800" dirty="0" err="1">
                <a:latin typeface="Vidaloka" panose="020B0604020202020204" charset="0"/>
                <a:sym typeface="Wingdings" panose="05000000000000000000" pitchFamily="2" charset="2"/>
              </a:rPr>
              <a:t>Arquidiocese</a:t>
            </a:r>
            <a:r>
              <a:rPr lang="en-US" sz="2800" dirty="0">
                <a:latin typeface="Vidaloka" panose="020B0604020202020204" charset="0"/>
                <a:sym typeface="Wingdings" panose="05000000000000000000" pitchFamily="2" charset="2"/>
              </a:rPr>
              <a:t>), </a:t>
            </a:r>
            <a:r>
              <a:rPr lang="en-US" sz="2800" dirty="0" err="1">
                <a:latin typeface="Vidaloka" panose="020B0604020202020204" charset="0"/>
                <a:sym typeface="Wingdings" panose="05000000000000000000" pitchFamily="2" charset="2"/>
              </a:rPr>
              <a:t>contando</a:t>
            </a:r>
            <a:r>
              <a:rPr lang="en-US" sz="2800" dirty="0">
                <a:latin typeface="Vidaloka" panose="020B0604020202020204" charset="0"/>
                <a:sym typeface="Wingdings" panose="05000000000000000000" pitchFamily="2" charset="2"/>
              </a:rPr>
              <a:t> com o </a:t>
            </a:r>
            <a:r>
              <a:rPr lang="en-US" sz="2800" dirty="0" err="1">
                <a:latin typeface="Vidaloka" panose="020B0604020202020204" charset="0"/>
                <a:sym typeface="Wingdings" panose="05000000000000000000" pitchFamily="2" charset="2"/>
              </a:rPr>
              <a:t>auxílio</a:t>
            </a:r>
            <a:r>
              <a:rPr lang="en-US" sz="2800" dirty="0">
                <a:latin typeface="Vidaloka" panose="020B0604020202020204" charset="0"/>
                <a:sym typeface="Wingdings" panose="05000000000000000000" pitchFamily="2" charset="2"/>
              </a:rPr>
              <a:t> das </a:t>
            </a:r>
            <a:r>
              <a:rPr lang="en-US" sz="2800" dirty="0" err="1">
                <a:latin typeface="Vidaloka" panose="020B0604020202020204" charset="0"/>
                <a:sym typeface="Wingdings" panose="05000000000000000000" pitchFamily="2" charset="2"/>
              </a:rPr>
              <a:t>comissões</a:t>
            </a:r>
            <a:r>
              <a:rPr lang="en-US" sz="2800" dirty="0">
                <a:latin typeface="Vidaloka" panose="020B060402020202020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Vidaloka" panose="020B0604020202020204" charset="0"/>
                <a:sym typeface="Wingdings" panose="05000000000000000000" pitchFamily="2" charset="2"/>
              </a:rPr>
              <a:t>vicariais</a:t>
            </a:r>
            <a:r>
              <a:rPr lang="en-US" sz="2800" dirty="0">
                <a:latin typeface="Vidaloka" panose="020B0604020202020204" charset="0"/>
                <a:sym typeface="Wingdings" panose="05000000000000000000" pitchFamily="2" charset="2"/>
              </a:rPr>
              <a:t>.</a:t>
            </a:r>
            <a:endParaRPr lang="en-US" sz="2800" dirty="0">
              <a:latin typeface="Vidalok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77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691116" y="1146987"/>
            <a:ext cx="2849525" cy="2849525"/>
          </a:xfrm>
          <a:prstGeom prst="ellipse">
            <a:avLst/>
          </a:prstGeom>
          <a:solidFill>
            <a:srgbClr val="1A0808">
              <a:alpha val="10000"/>
            </a:srgbClr>
          </a:solidFill>
          <a:ln w="76200" cap="flat" cmpd="sng">
            <a:solidFill>
              <a:srgbClr val="9E7C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Arquidiocesano</a:t>
            </a:r>
            <a:endParaRPr sz="2000" b="1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sp>
        <p:nvSpPr>
          <p:cNvPr id="2" name="Shape 154">
            <a:extLst>
              <a:ext uri="{FF2B5EF4-FFF2-40B4-BE49-F238E27FC236}">
                <a16:creationId xmlns:a16="http://schemas.microsoft.com/office/drawing/2014/main" id="{9915ABCD-199F-E505-C51A-A038B95A9A59}"/>
              </a:ext>
            </a:extLst>
          </p:cNvPr>
          <p:cNvSpPr txBox="1">
            <a:spLocks/>
          </p:cNvSpPr>
          <p:nvPr/>
        </p:nvSpPr>
        <p:spPr>
          <a:xfrm>
            <a:off x="3455584" y="1608917"/>
            <a:ext cx="5082363" cy="962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3200" dirty="0" err="1">
                <a:latin typeface="Vidaloka" panose="020B0604020202020204" charset="0"/>
              </a:rPr>
              <a:t>Missas</a:t>
            </a:r>
            <a:r>
              <a:rPr lang="en-US" sz="3200" dirty="0">
                <a:latin typeface="Vidaloka" panose="020B0604020202020204" charset="0"/>
              </a:rPr>
              <a:t> </a:t>
            </a:r>
            <a:r>
              <a:rPr lang="en-US" sz="3200" dirty="0" err="1">
                <a:latin typeface="Vidaloka" panose="020B0604020202020204" charset="0"/>
              </a:rPr>
              <a:t>Vocacionais</a:t>
            </a:r>
            <a:r>
              <a:rPr lang="en-US" sz="3200" dirty="0">
                <a:latin typeface="Vidaloka" panose="020B0604020202020204" charset="0"/>
              </a:rPr>
              <a:t> com a </a:t>
            </a:r>
            <a:r>
              <a:rPr lang="en-US" sz="3200" dirty="0" err="1">
                <a:latin typeface="Vidaloka" panose="020B0604020202020204" charset="0"/>
              </a:rPr>
              <a:t>presença</a:t>
            </a:r>
            <a:r>
              <a:rPr lang="en-US" sz="3200" dirty="0">
                <a:latin typeface="Vidaloka" panose="020B0604020202020204" charset="0"/>
              </a:rPr>
              <a:t> do </a:t>
            </a:r>
            <a:r>
              <a:rPr lang="en-US" sz="3200" dirty="0" err="1">
                <a:latin typeface="Vidaloka" panose="020B0604020202020204" charset="0"/>
              </a:rPr>
              <a:t>Seminário</a:t>
            </a:r>
            <a:r>
              <a:rPr lang="en-US" sz="3200" dirty="0">
                <a:latin typeface="Vidaloka" panose="020B0604020202020204" charset="0"/>
              </a:rPr>
              <a:t> </a:t>
            </a:r>
            <a:r>
              <a:rPr lang="en-US" sz="3200" dirty="0" err="1">
                <a:latin typeface="Vidaloka" panose="020B0604020202020204" charset="0"/>
              </a:rPr>
              <a:t>durante</a:t>
            </a:r>
            <a:r>
              <a:rPr lang="en-US" sz="3200" dirty="0">
                <a:latin typeface="Vidaloka" panose="020B0604020202020204" charset="0"/>
              </a:rPr>
              <a:t> </a:t>
            </a:r>
            <a:r>
              <a:rPr lang="en-US" sz="3200" dirty="0" err="1">
                <a:latin typeface="Vidaloka" panose="020B0604020202020204" charset="0"/>
              </a:rPr>
              <a:t>todo</a:t>
            </a:r>
            <a:r>
              <a:rPr lang="en-US" sz="3200" dirty="0">
                <a:latin typeface="Vidaloka" panose="020B0604020202020204" charset="0"/>
              </a:rPr>
              <a:t> o </a:t>
            </a:r>
            <a:r>
              <a:rPr lang="en-US" sz="3200" dirty="0" err="1">
                <a:latin typeface="Vidaloka" panose="020B0604020202020204" charset="0"/>
              </a:rPr>
              <a:t>ano</a:t>
            </a:r>
            <a:r>
              <a:rPr lang="en-US" sz="3200" dirty="0">
                <a:latin typeface="Vidaloka" panose="020B0604020202020204" charset="0"/>
              </a:rPr>
              <a:t>, e </a:t>
            </a:r>
            <a:r>
              <a:rPr lang="en-US" sz="3200" dirty="0" err="1">
                <a:latin typeface="Vidaloka" panose="020B0604020202020204" charset="0"/>
              </a:rPr>
              <a:t>não</a:t>
            </a:r>
            <a:r>
              <a:rPr lang="en-US" sz="3200" dirty="0">
                <a:latin typeface="Vidaloka" panose="020B0604020202020204" charset="0"/>
              </a:rPr>
              <a:t> </a:t>
            </a:r>
            <a:r>
              <a:rPr lang="en-US" sz="3200" dirty="0" err="1">
                <a:latin typeface="Vidaloka" panose="020B0604020202020204" charset="0"/>
              </a:rPr>
              <a:t>só</a:t>
            </a:r>
            <a:r>
              <a:rPr lang="en-US" sz="3200" dirty="0">
                <a:latin typeface="Vidaloka" panose="020B0604020202020204" charset="0"/>
              </a:rPr>
              <a:t> no </a:t>
            </a:r>
            <a:r>
              <a:rPr lang="en-US" sz="3200" dirty="0" err="1">
                <a:latin typeface="Vidaloka" panose="020B0604020202020204" charset="0"/>
              </a:rPr>
              <a:t>mês</a:t>
            </a:r>
            <a:r>
              <a:rPr lang="en-US" sz="3200" dirty="0">
                <a:latin typeface="Vidaloka" panose="020B0604020202020204" charset="0"/>
              </a:rPr>
              <a:t> de Agosto.</a:t>
            </a:r>
          </a:p>
        </p:txBody>
      </p:sp>
    </p:spTree>
    <p:extLst>
      <p:ext uri="{BB962C8B-B14F-4D97-AF65-F5344CB8AC3E}">
        <p14:creationId xmlns:p14="http://schemas.microsoft.com/office/powerpoint/2010/main" val="4094000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691116" y="1146987"/>
            <a:ext cx="2849525" cy="2849525"/>
          </a:xfrm>
          <a:prstGeom prst="ellipse">
            <a:avLst/>
          </a:prstGeom>
          <a:solidFill>
            <a:srgbClr val="1A0808">
              <a:alpha val="10000"/>
            </a:srgbClr>
          </a:solidFill>
          <a:ln w="76200" cap="flat" cmpd="sng">
            <a:solidFill>
              <a:srgbClr val="9E7C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Arquidiocesano</a:t>
            </a:r>
            <a:endParaRPr sz="2000" b="1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  <p:sp>
        <p:nvSpPr>
          <p:cNvPr id="2" name="Shape 154">
            <a:extLst>
              <a:ext uri="{FF2B5EF4-FFF2-40B4-BE49-F238E27FC236}">
                <a16:creationId xmlns:a16="http://schemas.microsoft.com/office/drawing/2014/main" id="{9915ABCD-199F-E505-C51A-A038B95A9A59}"/>
              </a:ext>
            </a:extLst>
          </p:cNvPr>
          <p:cNvSpPr txBox="1">
            <a:spLocks/>
          </p:cNvSpPr>
          <p:nvPr/>
        </p:nvSpPr>
        <p:spPr>
          <a:xfrm>
            <a:off x="3561909" y="2009150"/>
            <a:ext cx="4997303" cy="2267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24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Manhã</a:t>
            </a:r>
            <a:r>
              <a:rPr lang="en-US" sz="24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tarde</a:t>
            </a:r>
            <a:r>
              <a:rPr lang="en-US" sz="24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vocacional</a:t>
            </a:r>
            <a:r>
              <a:rPr lang="en-US" sz="24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paroquial</a:t>
            </a:r>
            <a:r>
              <a:rPr lang="en-US" sz="24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Formação</a:t>
            </a:r>
            <a:r>
              <a:rPr lang="en-US" sz="24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:</a:t>
            </a:r>
            <a:br>
              <a:rPr lang="en-US" sz="24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</a:b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- </a:t>
            </a:r>
            <a:r>
              <a:rPr lang="en-US" sz="1800" i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jovens</a:t>
            </a: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adultos</a:t>
            </a: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homens</a:t>
            </a: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mulheres</a:t>
            </a: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lideranças</a:t>
            </a: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etc.</a:t>
            </a:r>
            <a:b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</a:b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- </a:t>
            </a:r>
            <a:r>
              <a:rPr lang="en-US" sz="1800" i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temas</a:t>
            </a: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específicos</a:t>
            </a: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para </a:t>
            </a:r>
            <a:r>
              <a:rPr lang="en-US" sz="1800" i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cada</a:t>
            </a: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grupo</a:t>
            </a: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: </a:t>
            </a:r>
            <a:r>
              <a:rPr lang="en-US" sz="1800" i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Vocação</a:t>
            </a: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discernimento</a:t>
            </a: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vocacional</a:t>
            </a: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Ano</a:t>
            </a: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Vocacional</a:t>
            </a: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Pastoral </a:t>
            </a:r>
            <a:r>
              <a:rPr lang="en-US" sz="1800" i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Vocacional</a:t>
            </a:r>
            <a:r>
              <a:rPr lang="en-US" sz="1800" i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etc.</a:t>
            </a:r>
            <a:br>
              <a:rPr lang="en-US" sz="24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</a:br>
            <a:endParaRPr lang="en-US" sz="2400" dirty="0">
              <a:solidFill>
                <a:schemeClr val="tx1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3" name="Shape 154">
            <a:extLst>
              <a:ext uri="{FF2B5EF4-FFF2-40B4-BE49-F238E27FC236}">
                <a16:creationId xmlns:a16="http://schemas.microsoft.com/office/drawing/2014/main" id="{B0AFF37F-44A3-8595-2010-FF232E2EF032}"/>
              </a:ext>
            </a:extLst>
          </p:cNvPr>
          <p:cNvSpPr txBox="1">
            <a:spLocks/>
          </p:cNvSpPr>
          <p:nvPr/>
        </p:nvSpPr>
        <p:spPr>
          <a:xfrm>
            <a:off x="3147239" y="753342"/>
            <a:ext cx="5305645" cy="1005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2800" dirty="0" err="1">
                <a:latin typeface="Vidaloka" panose="020B0604020202020204" charset="0"/>
              </a:rPr>
              <a:t>Encontros</a:t>
            </a:r>
            <a:r>
              <a:rPr lang="en-US" sz="2800" dirty="0">
                <a:latin typeface="Vidaloka" panose="020B0604020202020204" charset="0"/>
              </a:rPr>
              <a:t> de </a:t>
            </a:r>
            <a:r>
              <a:rPr lang="en-US" sz="2800" dirty="0" err="1">
                <a:latin typeface="Vidaloka" panose="020B0604020202020204" charset="0"/>
              </a:rPr>
              <a:t>formação</a:t>
            </a:r>
            <a:r>
              <a:rPr lang="en-US" sz="2800" dirty="0">
                <a:latin typeface="Vidaloka" panose="020B0604020202020204" charset="0"/>
              </a:rPr>
              <a:t> e </a:t>
            </a:r>
            <a:br>
              <a:rPr lang="en-US" sz="2800" dirty="0">
                <a:latin typeface="Vidaloka" panose="020B0604020202020204" charset="0"/>
              </a:rPr>
            </a:br>
            <a:r>
              <a:rPr lang="en-US" sz="2800" dirty="0" err="1">
                <a:latin typeface="Vidaloka" panose="020B0604020202020204" charset="0"/>
              </a:rPr>
              <a:t>espiritualidade</a:t>
            </a:r>
            <a:r>
              <a:rPr lang="en-US" sz="2800" dirty="0">
                <a:latin typeface="Vidaloka" panose="020B0604020202020204" charset="0"/>
              </a:rPr>
              <a:t> </a:t>
            </a:r>
            <a:r>
              <a:rPr lang="en-US" sz="2800" dirty="0" err="1">
                <a:latin typeface="Vidaloka" panose="020B0604020202020204" charset="0"/>
              </a:rPr>
              <a:t>nas</a:t>
            </a:r>
            <a:r>
              <a:rPr lang="en-US" sz="2800" dirty="0">
                <a:latin typeface="Vidaloka" panose="020B0604020202020204" charset="0"/>
              </a:rPr>
              <a:t> </a:t>
            </a:r>
            <a:r>
              <a:rPr lang="en-US" sz="2800" dirty="0" err="1">
                <a:latin typeface="Vidaloka" panose="020B0604020202020204" charset="0"/>
              </a:rPr>
              <a:t>paróquias</a:t>
            </a:r>
            <a:endParaRPr lang="en-US" sz="2800" dirty="0">
              <a:latin typeface="Vidalok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40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691116" y="1146987"/>
            <a:ext cx="2849525" cy="2849525"/>
          </a:xfrm>
          <a:prstGeom prst="ellipse">
            <a:avLst/>
          </a:prstGeom>
          <a:solidFill>
            <a:srgbClr val="1A0808">
              <a:alpha val="10000"/>
            </a:srgbClr>
          </a:solidFill>
          <a:ln w="76200" cap="flat" cmpd="sng">
            <a:solidFill>
              <a:srgbClr val="9E7C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Arquidiocesano</a:t>
            </a:r>
            <a:endParaRPr sz="2000" b="1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  <p:sp>
        <p:nvSpPr>
          <p:cNvPr id="2" name="Shape 154">
            <a:extLst>
              <a:ext uri="{FF2B5EF4-FFF2-40B4-BE49-F238E27FC236}">
                <a16:creationId xmlns:a16="http://schemas.microsoft.com/office/drawing/2014/main" id="{9915ABCD-199F-E505-C51A-A038B95A9A59}"/>
              </a:ext>
            </a:extLst>
          </p:cNvPr>
          <p:cNvSpPr txBox="1">
            <a:spLocks/>
          </p:cNvSpPr>
          <p:nvPr/>
        </p:nvSpPr>
        <p:spPr>
          <a:xfrm>
            <a:off x="3646965" y="1498897"/>
            <a:ext cx="4925529" cy="28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24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Manhã</a:t>
            </a:r>
            <a:r>
              <a:rPr lang="en-US" sz="2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/</a:t>
            </a:r>
            <a:r>
              <a:rPr lang="en-US" sz="24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tarde</a:t>
            </a:r>
            <a:r>
              <a:rPr lang="en-US" sz="2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24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vocacional</a:t>
            </a:r>
            <a:r>
              <a:rPr lang="en-US" sz="2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24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paroquial</a:t>
            </a:r>
            <a:r>
              <a:rPr lang="en-US" sz="2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:</a:t>
            </a:r>
          </a:p>
          <a:p>
            <a:pPr>
              <a:spcBef>
                <a:spcPts val="600"/>
              </a:spcBef>
            </a:pPr>
            <a:br>
              <a:rPr lang="en-US" sz="2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</a:br>
            <a:r>
              <a:rPr lang="en-US" sz="2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2. </a:t>
            </a:r>
            <a:r>
              <a:rPr lang="en-US" sz="24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Momento</a:t>
            </a:r>
            <a:r>
              <a:rPr lang="en-US" sz="2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de </a:t>
            </a:r>
            <a:r>
              <a:rPr lang="en-US" sz="24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espiritualidade</a:t>
            </a:r>
            <a:r>
              <a:rPr lang="en-US" sz="2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:</a:t>
            </a:r>
            <a:br>
              <a:rPr lang="en-US" sz="2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</a:br>
            <a:r>
              <a:rPr lang="en-US" sz="18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- Hora Santa </a:t>
            </a:r>
            <a:r>
              <a:rPr lang="en-US" sz="180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Vocacional</a:t>
            </a:r>
            <a:r>
              <a:rPr lang="en-US" sz="18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Santo </a:t>
            </a:r>
            <a:r>
              <a:rPr lang="en-US" sz="180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Terço</a:t>
            </a:r>
            <a:r>
              <a:rPr lang="en-US" sz="18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80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Meditação</a:t>
            </a:r>
            <a:r>
              <a:rPr lang="en-US" sz="18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Dirigida</a:t>
            </a:r>
            <a:r>
              <a:rPr lang="en-US" sz="18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sz="180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Liturgia</a:t>
            </a:r>
            <a:r>
              <a:rPr lang="en-US" sz="18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das Horas, etc.</a:t>
            </a:r>
          </a:p>
          <a:p>
            <a:pPr>
              <a:spcBef>
                <a:spcPts val="600"/>
              </a:spcBef>
            </a:pPr>
            <a:br>
              <a:rPr lang="en-US" sz="2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</a:br>
            <a:r>
              <a:rPr lang="en-US" sz="2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3. Santa </a:t>
            </a:r>
            <a:r>
              <a:rPr lang="en-US" sz="2400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Missa</a:t>
            </a:r>
            <a:r>
              <a:rPr lang="en-US" sz="2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</a:t>
            </a:r>
            <a:br>
              <a:rPr lang="en-US" sz="2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</a:br>
            <a:r>
              <a:rPr lang="en-US" sz="180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Iniciando</a:t>
            </a:r>
            <a:r>
              <a:rPr lang="en-US" sz="18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ou</a:t>
            </a:r>
            <a:r>
              <a:rPr lang="en-US" sz="18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800" i="1" dirty="0" err="1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concluindo</a:t>
            </a:r>
            <a:r>
              <a:rPr lang="en-US" sz="1800" i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</a:t>
            </a:r>
            <a:endParaRPr lang="en-US" sz="2400" i="1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3" name="Shape 154">
            <a:extLst>
              <a:ext uri="{FF2B5EF4-FFF2-40B4-BE49-F238E27FC236}">
                <a16:creationId xmlns:a16="http://schemas.microsoft.com/office/drawing/2014/main" id="{B0AFF37F-44A3-8595-2010-FF232E2EF032}"/>
              </a:ext>
            </a:extLst>
          </p:cNvPr>
          <p:cNvSpPr txBox="1">
            <a:spLocks/>
          </p:cNvSpPr>
          <p:nvPr/>
        </p:nvSpPr>
        <p:spPr>
          <a:xfrm>
            <a:off x="3163183" y="557175"/>
            <a:ext cx="5305645" cy="1005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2000" dirty="0" err="1">
                <a:latin typeface="Vidaloka" panose="020B0604020202020204" charset="0"/>
              </a:rPr>
              <a:t>Encontros</a:t>
            </a:r>
            <a:r>
              <a:rPr lang="en-US" sz="2000" dirty="0">
                <a:latin typeface="Vidaloka" panose="020B0604020202020204" charset="0"/>
              </a:rPr>
              <a:t> de </a:t>
            </a:r>
            <a:r>
              <a:rPr lang="en-US" sz="2000" dirty="0" err="1">
                <a:latin typeface="Vidaloka" panose="020B0604020202020204" charset="0"/>
              </a:rPr>
              <a:t>formação</a:t>
            </a:r>
            <a:r>
              <a:rPr lang="en-US" sz="2000" dirty="0">
                <a:latin typeface="Vidaloka" panose="020B0604020202020204" charset="0"/>
              </a:rPr>
              <a:t> e </a:t>
            </a:r>
            <a:br>
              <a:rPr lang="en-US" sz="2000" dirty="0">
                <a:latin typeface="Vidaloka" panose="020B0604020202020204" charset="0"/>
              </a:rPr>
            </a:br>
            <a:r>
              <a:rPr lang="en-US" sz="2000" dirty="0" err="1">
                <a:latin typeface="Vidaloka" panose="020B0604020202020204" charset="0"/>
              </a:rPr>
              <a:t>espiritualidade</a:t>
            </a:r>
            <a:r>
              <a:rPr lang="en-US" sz="2000" dirty="0">
                <a:latin typeface="Vidaloka" panose="020B0604020202020204" charset="0"/>
              </a:rPr>
              <a:t> </a:t>
            </a:r>
            <a:r>
              <a:rPr lang="en-US" sz="2000" dirty="0" err="1">
                <a:latin typeface="Vidaloka" panose="020B0604020202020204" charset="0"/>
              </a:rPr>
              <a:t>nas</a:t>
            </a:r>
            <a:r>
              <a:rPr lang="en-US" sz="2000" dirty="0">
                <a:latin typeface="Vidaloka" panose="020B0604020202020204" charset="0"/>
              </a:rPr>
              <a:t> </a:t>
            </a:r>
            <a:r>
              <a:rPr lang="en-US" sz="2000" dirty="0" err="1">
                <a:latin typeface="Vidaloka" panose="020B0604020202020204" charset="0"/>
              </a:rPr>
              <a:t>paróquias</a:t>
            </a:r>
            <a:endParaRPr lang="en-US" sz="2000" dirty="0">
              <a:latin typeface="Vidalok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57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691116" y="1146987"/>
            <a:ext cx="2849525" cy="2849525"/>
          </a:xfrm>
          <a:prstGeom prst="ellipse">
            <a:avLst/>
          </a:prstGeom>
          <a:solidFill>
            <a:srgbClr val="1A0808">
              <a:alpha val="10000"/>
            </a:srgbClr>
          </a:solidFill>
          <a:ln w="76200" cap="flat" cmpd="sng">
            <a:solidFill>
              <a:srgbClr val="9E7C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Arquidiocesano</a:t>
            </a:r>
            <a:endParaRPr sz="2000" b="1" dirty="0"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  <p:sp>
        <p:nvSpPr>
          <p:cNvPr id="2" name="Shape 154">
            <a:extLst>
              <a:ext uri="{FF2B5EF4-FFF2-40B4-BE49-F238E27FC236}">
                <a16:creationId xmlns:a16="http://schemas.microsoft.com/office/drawing/2014/main" id="{9915ABCD-199F-E505-C51A-A038B95A9A59}"/>
              </a:ext>
            </a:extLst>
          </p:cNvPr>
          <p:cNvSpPr txBox="1">
            <a:spLocks/>
          </p:cNvSpPr>
          <p:nvPr/>
        </p:nvSpPr>
        <p:spPr>
          <a:xfrm>
            <a:off x="3848989" y="1025456"/>
            <a:ext cx="4504183" cy="28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2800" dirty="0" err="1">
                <a:latin typeface="Vidaloka" panose="020B0604020202020204" charset="0"/>
              </a:rPr>
              <a:t>Retiro</a:t>
            </a:r>
            <a:r>
              <a:rPr lang="en-US" sz="2800" dirty="0">
                <a:latin typeface="Vidaloka" panose="020B0604020202020204" charset="0"/>
              </a:rPr>
              <a:t> </a:t>
            </a:r>
            <a:r>
              <a:rPr lang="en-US" sz="2800" dirty="0" err="1">
                <a:latin typeface="Vidaloka" panose="020B0604020202020204" charset="0"/>
              </a:rPr>
              <a:t>vocacional</a:t>
            </a:r>
            <a:r>
              <a:rPr lang="en-US" sz="2800" dirty="0">
                <a:latin typeface="Vidaloka" panose="020B0604020202020204" charset="0"/>
              </a:rPr>
              <a:t>;</a:t>
            </a:r>
          </a:p>
          <a:p>
            <a:pPr algn="ctr">
              <a:spcBef>
                <a:spcPts val="600"/>
              </a:spcBef>
            </a:pPr>
            <a:endParaRPr lang="en-US" sz="2800" dirty="0">
              <a:latin typeface="Vidaloka" panose="020B0604020202020204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Vidaloka" panose="020B0604020202020204" charset="0"/>
              </a:rPr>
              <a:t>Jornada </a:t>
            </a:r>
            <a:r>
              <a:rPr lang="en-US" sz="2800" dirty="0" err="1">
                <a:latin typeface="Vidaloka" panose="020B0604020202020204" charset="0"/>
              </a:rPr>
              <a:t>Vocacional</a:t>
            </a:r>
            <a:r>
              <a:rPr lang="en-US" sz="2800" dirty="0">
                <a:latin typeface="Vidaloka" panose="020B0604020202020204" charset="0"/>
              </a:rPr>
              <a:t> </a:t>
            </a:r>
            <a:r>
              <a:rPr lang="en-US" sz="2800" dirty="0" err="1">
                <a:latin typeface="Vidaloka" panose="020B0604020202020204" charset="0"/>
              </a:rPr>
              <a:t>Arquidiocesana</a:t>
            </a:r>
            <a:r>
              <a:rPr lang="en-US" sz="2800" dirty="0">
                <a:latin typeface="Vidaloka" panose="020B0604020202020204" charset="0"/>
              </a:rPr>
              <a:t> (27/08);</a:t>
            </a:r>
          </a:p>
          <a:p>
            <a:pPr algn="ctr">
              <a:spcBef>
                <a:spcPts val="600"/>
              </a:spcBef>
            </a:pPr>
            <a:endParaRPr lang="en-US" sz="2800" dirty="0">
              <a:latin typeface="Vidaloka" panose="020B0604020202020204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Vidaloka" panose="020B0604020202020204" charset="0"/>
              </a:rPr>
              <a:t>(</a:t>
            </a:r>
            <a:r>
              <a:rPr lang="en-US" sz="2800" dirty="0" err="1">
                <a:latin typeface="Vidaloka" panose="020B0604020202020204" charset="0"/>
              </a:rPr>
              <a:t>Sistematização</a:t>
            </a:r>
            <a:r>
              <a:rPr lang="en-US" sz="2800" dirty="0">
                <a:latin typeface="Vidaloka" panose="020B0604020202020204" charset="0"/>
              </a:rPr>
              <a:t> das </a:t>
            </a:r>
            <a:r>
              <a:rPr lang="en-US" sz="2800" dirty="0" err="1">
                <a:latin typeface="Vidaloka" panose="020B0604020202020204" charset="0"/>
              </a:rPr>
              <a:t>realidades</a:t>
            </a:r>
            <a:r>
              <a:rPr lang="en-US" sz="2800" dirty="0">
                <a:latin typeface="Vidaloka" panose="020B0604020202020204" charset="0"/>
              </a:rPr>
              <a:t> </a:t>
            </a:r>
            <a:r>
              <a:rPr lang="en-US" sz="2800" dirty="0" err="1">
                <a:latin typeface="Vidaloka" panose="020B0604020202020204" charset="0"/>
              </a:rPr>
              <a:t>vocacionais</a:t>
            </a:r>
            <a:r>
              <a:rPr lang="en-US" sz="2800" dirty="0">
                <a:latin typeface="Vidaloka" panose="020B06040202020202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4469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152615-608E-2E04-C771-2A5CBD7CB2EB}"/>
              </a:ext>
            </a:extLst>
          </p:cNvPr>
          <p:cNvSpPr/>
          <p:nvPr/>
        </p:nvSpPr>
        <p:spPr>
          <a:xfrm>
            <a:off x="-2009553" y="1"/>
            <a:ext cx="11153553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F1C87B-AFB1-7B2C-E882-FA80E687AB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7B335C-3958-EFF6-8E35-0E90377C0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1904" b="7737"/>
          <a:stretch/>
        </p:blipFill>
        <p:spPr bwMode="auto">
          <a:xfrm>
            <a:off x="-1807918" y="-804274"/>
            <a:ext cx="11146112" cy="153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593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E6057C7-AB32-1598-CF52-67642AAA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517" y="4088207"/>
            <a:ext cx="4486938" cy="607200"/>
          </a:xfrm>
        </p:spPr>
        <p:txBody>
          <a:bodyPr/>
          <a:lstStyle/>
          <a:p>
            <a:r>
              <a:rPr lang="pt-BR" sz="2800" dirty="0">
                <a:solidFill>
                  <a:srgbClr val="683114"/>
                </a:solidFill>
              </a:rPr>
              <a:t>Desejamos que o Ano Vocacional ajude cada pessoa a acolher o chamado de Jesus como graça; seja uma oportunidade para que mais e mais corações ardam e que os pés se ponham a caminho, em saída missionária.</a:t>
            </a:r>
          </a:p>
        </p:txBody>
      </p:sp>
      <p:pic>
        <p:nvPicPr>
          <p:cNvPr id="2" name="Picture 6" descr="Logo Ano Vocacional">
            <a:extLst>
              <a:ext uri="{FF2B5EF4-FFF2-40B4-BE49-F238E27FC236}">
                <a16:creationId xmlns:a16="http://schemas.microsoft.com/office/drawing/2014/main" id="{BA4B053A-A5E7-FDF1-C5A9-6A85B83D6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62305" l="20810" r="85615">
                        <a14:foregroundMark x1="51257" y1="9961" x2="51257" y2="9961"/>
                        <a14:foregroundMark x1="82542" y1="32422" x2="82542" y2="32422"/>
                        <a14:foregroundMark x1="85754" y1="35547" x2="85754" y2="35547"/>
                        <a14:foregroundMark x1="57402" y1="60742" x2="57402" y2="60742"/>
                        <a14:foregroundMark x1="52374" y1="62402" x2="52374" y2="62402"/>
                        <a14:foregroundMark x1="21089" y1="35156" x2="21089" y2="35156"/>
                        <a14:foregroundMark x1="51257" y1="36816" x2="51257" y2="36816"/>
                        <a14:foregroundMark x1="50279" y1="36816" x2="50279" y2="36816"/>
                        <a14:foregroundMark x1="31704" y1="34570" x2="31704" y2="34570"/>
                        <a14:foregroundMark x1="35196" y1="35156" x2="35196" y2="35156"/>
                        <a14:foregroundMark x1="47067" y1="37207" x2="47067" y2="37207"/>
                        <a14:foregroundMark x1="52095" y1="30371" x2="52095" y2="30371"/>
                        <a14:foregroundMark x1="52095" y1="30371" x2="52095" y2="30371"/>
                        <a14:foregroundMark x1="52095" y1="30371" x2="52095" y2="30371"/>
                        <a14:foregroundMark x1="50559" y1="49414" x2="51816" y2="32422"/>
                        <a14:foregroundMark x1="55587" y1="37207" x2="75698" y2="33887"/>
                        <a14:foregroundMark x1="50559" y1="50391" x2="52374" y2="60352"/>
                        <a14:foregroundMark x1="52374" y1="60352" x2="53631" y2="62012"/>
                        <a14:foregroundMark x1="20810" y1="30762" x2="20810" y2="30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8" t="7459" r="11928" b="35142"/>
          <a:stretch/>
        </p:blipFill>
        <p:spPr bwMode="auto">
          <a:xfrm>
            <a:off x="1382747" y="1312968"/>
            <a:ext cx="2210544" cy="251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9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46E24-A98A-20C9-E6B5-F29B158D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00" y="529645"/>
            <a:ext cx="7338300" cy="607200"/>
          </a:xfrm>
        </p:spPr>
        <p:txBody>
          <a:bodyPr/>
          <a:lstStyle/>
          <a:p>
            <a:r>
              <a:rPr lang="pt-BR" dirty="0"/>
              <a:t>Oração do ano vocacional 2023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5E2ABD-F63D-B393-CD99-46BC7F68A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900" y="1417980"/>
            <a:ext cx="7338300" cy="2638500"/>
          </a:xfrm>
        </p:spPr>
        <p:txBody>
          <a:bodyPr/>
          <a:lstStyle/>
          <a:p>
            <a:pPr marL="88900" indent="0" algn="ctr">
              <a:buNone/>
            </a:pPr>
            <a:r>
              <a:rPr lang="pt-BR" u="none" strike="noStrike" dirty="0">
                <a:solidFill>
                  <a:schemeClr val="tx1"/>
                </a:solidFill>
                <a:effectLst/>
                <a:latin typeface="Vidaloka" panose="020B0604020202020204" charset="0"/>
              </a:rPr>
              <a:t>Senhor Jesus, enviado do Pai e Ungido do Espírito Santo,</a:t>
            </a:r>
          </a:p>
          <a:p>
            <a:pPr marL="88900" indent="0" algn="ctr">
              <a:buNone/>
            </a:pPr>
            <a:r>
              <a:rPr lang="pt-BR" u="none" strike="noStrike" dirty="0">
                <a:solidFill>
                  <a:schemeClr val="tx1"/>
                </a:solidFill>
                <a:effectLst/>
                <a:latin typeface="Vidaloka" panose="020B0604020202020204" charset="0"/>
              </a:rPr>
              <a:t>que fazeis os corações arderem e os pés se colocarem a caminho, ajudai-nos a discernir a graça do vosso chamado e a urgência da missão.</a:t>
            </a:r>
          </a:p>
          <a:p>
            <a:pPr marL="88900" indent="0" algn="ctr">
              <a:buNone/>
            </a:pPr>
            <a:r>
              <a:rPr lang="pt-BR" u="none" strike="noStrike" dirty="0">
                <a:solidFill>
                  <a:schemeClr val="tx1"/>
                </a:solidFill>
                <a:effectLst/>
                <a:latin typeface="Vidaloka" panose="020B0604020202020204" charset="0"/>
              </a:rPr>
              <a:t>Continuai a encantar as famílias, crianças, adolescentes, jovens e adultos, para que sejam capazes de sonhar e se entregar, com generosidade e vigor, a serviço do Reino, em vossa Igreja e no mundo.</a:t>
            </a:r>
          </a:p>
          <a:p>
            <a:pPr marL="88900" indent="0" algn="ctr">
              <a:buNone/>
            </a:pPr>
            <a:br>
              <a:rPr lang="pt-BR" u="none" strike="noStrike" dirty="0">
                <a:solidFill>
                  <a:schemeClr val="tx1"/>
                </a:solidFill>
                <a:effectLst/>
                <a:latin typeface="Vidaloka" panose="020B0604020202020204" charset="0"/>
              </a:rPr>
            </a:br>
            <a:endParaRPr lang="pt-BR" dirty="0">
              <a:solidFill>
                <a:schemeClr val="tx1"/>
              </a:solidFill>
              <a:latin typeface="Vidaloka" panose="020B060402020202020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6CC25C-D819-14FA-B53B-9D2D5B7132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7879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46E24-A98A-20C9-E6B5-F29B158D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00" y="614704"/>
            <a:ext cx="7338300" cy="607200"/>
          </a:xfrm>
        </p:spPr>
        <p:txBody>
          <a:bodyPr/>
          <a:lstStyle/>
          <a:p>
            <a:r>
              <a:rPr lang="pt-BR" dirty="0"/>
              <a:t>Oração do ano vocacional 2023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5E2ABD-F63D-B393-CD99-46BC7F68A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900" y="1545569"/>
            <a:ext cx="7338300" cy="2638500"/>
          </a:xfrm>
        </p:spPr>
        <p:txBody>
          <a:bodyPr/>
          <a:lstStyle/>
          <a:p>
            <a:pPr marL="88900" indent="0" algn="ctr">
              <a:buNone/>
            </a:pPr>
            <a:r>
              <a:rPr lang="pt-BR" u="none" strike="noStrike" dirty="0">
                <a:solidFill>
                  <a:schemeClr val="tx1"/>
                </a:solidFill>
                <a:effectLst/>
                <a:latin typeface="Vidaloka" panose="020B0604020202020204" charset="0"/>
              </a:rPr>
              <a:t>Despertai as novas gerações para a vocação aos ministérios leigos, ao Matrimônio, à Vida Consagrada e aos Ministérios Ordenados.</a:t>
            </a:r>
          </a:p>
          <a:p>
            <a:pPr marL="88900" indent="0" algn="ctr">
              <a:buNone/>
            </a:pPr>
            <a:endParaRPr lang="pt-BR" u="none" strike="noStrike" dirty="0">
              <a:solidFill>
                <a:schemeClr val="tx1"/>
              </a:solidFill>
              <a:effectLst/>
              <a:latin typeface="Vidaloka" panose="020B0604020202020204" charset="0"/>
            </a:endParaRPr>
          </a:p>
          <a:p>
            <a:pPr marL="88900" indent="0" algn="ctr">
              <a:buNone/>
            </a:pPr>
            <a:r>
              <a:rPr lang="pt-BR" u="none" strike="noStrike" dirty="0">
                <a:solidFill>
                  <a:schemeClr val="tx1"/>
                </a:solidFill>
                <a:effectLst/>
                <a:latin typeface="Vidaloka" panose="020B0604020202020204" charset="0"/>
              </a:rPr>
              <a:t>Maria, Mãe, Mestra e Discípula Missionária, ensinai-nos a ouvir o Evangelho da Vocação e a responder com alegria.</a:t>
            </a:r>
          </a:p>
          <a:p>
            <a:pPr marL="88900" indent="0" algn="ctr">
              <a:buNone/>
            </a:pPr>
            <a:r>
              <a:rPr lang="pt-BR" u="none" strike="noStrike" dirty="0">
                <a:solidFill>
                  <a:schemeClr val="tx1"/>
                </a:solidFill>
                <a:effectLst/>
                <a:latin typeface="Vidaloka" panose="020B0604020202020204" charset="0"/>
              </a:rPr>
              <a:t>Amém!</a:t>
            </a:r>
          </a:p>
          <a:p>
            <a:pPr marL="88900" indent="0" algn="ctr">
              <a:buNone/>
            </a:pPr>
            <a:br>
              <a:rPr lang="pt-BR" u="none" strike="noStrike" dirty="0">
                <a:solidFill>
                  <a:schemeClr val="tx1"/>
                </a:solidFill>
                <a:effectLst/>
                <a:latin typeface="Vidaloka" panose="020B0604020202020204" charset="0"/>
              </a:rPr>
            </a:br>
            <a:endParaRPr lang="pt-BR" dirty="0">
              <a:solidFill>
                <a:schemeClr val="tx1"/>
              </a:solidFill>
              <a:latin typeface="Vidaloka" panose="020B060402020202020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6CC25C-D819-14FA-B53B-9D2D5B7132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56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  <p:pic>
        <p:nvPicPr>
          <p:cNvPr id="4" name="Picture 6" descr="Logo Ano Vocacional">
            <a:extLst>
              <a:ext uri="{FF2B5EF4-FFF2-40B4-BE49-F238E27FC236}">
                <a16:creationId xmlns:a16="http://schemas.microsoft.com/office/drawing/2014/main" id="{7F9894A3-8D10-8DAD-A1BD-17FB6DC6C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62305" l="20810" r="85615">
                        <a14:foregroundMark x1="51257" y1="9961" x2="51257" y2="9961"/>
                        <a14:foregroundMark x1="82542" y1="32422" x2="82542" y2="32422"/>
                        <a14:foregroundMark x1="85754" y1="35547" x2="85754" y2="35547"/>
                        <a14:foregroundMark x1="57402" y1="60742" x2="57402" y2="60742"/>
                        <a14:foregroundMark x1="52374" y1="62402" x2="52374" y2="62402"/>
                        <a14:foregroundMark x1="21089" y1="35156" x2="21089" y2="35156"/>
                        <a14:foregroundMark x1="51257" y1="36816" x2="51257" y2="36816"/>
                        <a14:foregroundMark x1="50279" y1="36816" x2="50279" y2="36816"/>
                        <a14:foregroundMark x1="31704" y1="34570" x2="31704" y2="34570"/>
                        <a14:foregroundMark x1="35196" y1="35156" x2="35196" y2="35156"/>
                        <a14:foregroundMark x1="47067" y1="37207" x2="47067" y2="37207"/>
                        <a14:foregroundMark x1="52095" y1="30371" x2="52095" y2="30371"/>
                        <a14:foregroundMark x1="52095" y1="30371" x2="52095" y2="30371"/>
                        <a14:foregroundMark x1="52095" y1="30371" x2="52095" y2="30371"/>
                        <a14:foregroundMark x1="50559" y1="49414" x2="51816" y2="32422"/>
                        <a14:foregroundMark x1="55587" y1="37207" x2="75698" y2="33887"/>
                        <a14:foregroundMark x1="50559" y1="50391" x2="52374" y2="60352"/>
                        <a14:foregroundMark x1="52374" y1="60352" x2="53631" y2="62012"/>
                        <a14:foregroundMark x1="20810" y1="30762" x2="20810" y2="30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8" t="7459" r="11928" b="35142"/>
          <a:stretch/>
        </p:blipFill>
        <p:spPr bwMode="auto">
          <a:xfrm>
            <a:off x="3466728" y="385990"/>
            <a:ext cx="2210544" cy="251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53415C-2FB7-9C3A-526D-EAA52227A871}"/>
              </a:ext>
            </a:extLst>
          </p:cNvPr>
          <p:cNvSpPr txBox="1"/>
          <p:nvPr/>
        </p:nvSpPr>
        <p:spPr>
          <a:xfrm>
            <a:off x="3190051" y="2846002"/>
            <a:ext cx="2888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VOCAÇÃO: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8F1D68D-191F-008C-5774-22ABAEE6630A}"/>
              </a:ext>
            </a:extLst>
          </p:cNvPr>
          <p:cNvSpPr txBox="1"/>
          <p:nvPr/>
        </p:nvSpPr>
        <p:spPr>
          <a:xfrm>
            <a:off x="2693120" y="3176551"/>
            <a:ext cx="3757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3C1314"/>
                </a:solidFill>
                <a:latin typeface="Rage Italic" panose="03070502040507070304" pitchFamily="66" charset="0"/>
              </a:rPr>
              <a:t>Graça e missão</a:t>
            </a:r>
          </a:p>
        </p:txBody>
      </p:sp>
    </p:spTree>
    <p:extLst>
      <p:ext uri="{BB962C8B-B14F-4D97-AF65-F5344CB8AC3E}">
        <p14:creationId xmlns:p14="http://schemas.microsoft.com/office/powerpoint/2010/main" val="291204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152615-608E-2E04-C771-2A5CBD7CB2EB}"/>
              </a:ext>
            </a:extLst>
          </p:cNvPr>
          <p:cNvSpPr/>
          <p:nvPr/>
        </p:nvSpPr>
        <p:spPr>
          <a:xfrm>
            <a:off x="-2009553" y="1"/>
            <a:ext cx="11153553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F1C87B-AFB1-7B2C-E882-FA80E687AB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7B335C-3958-EFF6-8E35-0E90377C0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1904" b="7737"/>
          <a:stretch/>
        </p:blipFill>
        <p:spPr bwMode="auto">
          <a:xfrm>
            <a:off x="-2009603" y="-2546294"/>
            <a:ext cx="11146112" cy="153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85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152615-608E-2E04-C771-2A5CBD7CB2EB}"/>
              </a:ext>
            </a:extLst>
          </p:cNvPr>
          <p:cNvSpPr/>
          <p:nvPr/>
        </p:nvSpPr>
        <p:spPr>
          <a:xfrm>
            <a:off x="-2009553" y="1"/>
            <a:ext cx="11153553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F1C87B-AFB1-7B2C-E882-FA80E687AB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7B335C-3958-EFF6-8E35-0E90377C0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1904" b="7737"/>
          <a:stretch/>
        </p:blipFill>
        <p:spPr bwMode="auto">
          <a:xfrm>
            <a:off x="183761" y="-8046656"/>
            <a:ext cx="11146112" cy="153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049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ctrTitle" idx="4294967295"/>
          </p:nvPr>
        </p:nvSpPr>
        <p:spPr>
          <a:xfrm>
            <a:off x="1526399" y="321410"/>
            <a:ext cx="60912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9E7C59"/>
                </a:solidFill>
              </a:rPr>
              <a:t>O 1º Ano Vocacional - 1983</a:t>
            </a:r>
            <a:endParaRPr sz="3200" dirty="0">
              <a:solidFill>
                <a:srgbClr val="9E7C59"/>
              </a:solidFill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subTitle" idx="4294967295"/>
          </p:nvPr>
        </p:nvSpPr>
        <p:spPr>
          <a:xfrm>
            <a:off x="675167" y="1796902"/>
            <a:ext cx="5507624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tx1"/>
                </a:solidFill>
              </a:rPr>
              <a:t>Favoreceu e ampliou o reconhecimento de que </a:t>
            </a:r>
            <a:r>
              <a:rPr lang="pt-BR" sz="2800" b="1" dirty="0">
                <a:solidFill>
                  <a:schemeClr val="tx1"/>
                </a:solidFill>
              </a:rPr>
              <a:t>toda a comunidade cristã 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→ </a:t>
            </a:r>
            <a:r>
              <a:rPr lang="pt-BR" sz="2800" b="1" dirty="0">
                <a:solidFill>
                  <a:schemeClr val="tx1"/>
                </a:solidFill>
              </a:rPr>
              <a:t>é responsável</a:t>
            </a:r>
            <a:r>
              <a:rPr lang="pt-BR" sz="2800" dirty="0">
                <a:solidFill>
                  <a:schemeClr val="tx1"/>
                </a:solidFill>
              </a:rPr>
              <a:t> pela animação, cultivo e formação das vocações.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9DCEFE-C9AC-9946-EAC3-F346E181B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9000" l="1613" r="99194">
                        <a14:foregroundMark x1="34677" y1="8667" x2="56855" y2="5333"/>
                        <a14:foregroundMark x1="56855" y1="5333" x2="60484" y2="6333"/>
                        <a14:foregroundMark x1="45968" y1="3333" x2="39919" y2="5333"/>
                        <a14:foregroundMark x1="23387" y1="60333" x2="12903" y2="74000"/>
                        <a14:foregroundMark x1="8871" y1="67333" x2="14919" y2="61000"/>
                        <a14:foregroundMark x1="55242" y1="62333" x2="90323" y2="74333"/>
                        <a14:foregroundMark x1="87903" y1="63667" x2="99194" y2="76000"/>
                        <a14:foregroundMark x1="99194" y1="76000" x2="99194" y2="78000"/>
                        <a14:foregroundMark x1="92339" y1="84667" x2="60887" y2="85667"/>
                        <a14:foregroundMark x1="45565" y1="85000" x2="24194" y2="98000"/>
                        <a14:foregroundMark x1="24194" y1="98000" x2="24194" y2="98000"/>
                        <a14:foregroundMark x1="20161" y1="83000" x2="7258" y2="71667"/>
                        <a14:foregroundMark x1="5242" y1="77000" x2="16935" y2="92333"/>
                        <a14:foregroundMark x1="16935" y1="92333" x2="18548" y2="93000"/>
                        <a14:foregroundMark x1="43145" y1="94000" x2="84274" y2="93333"/>
                        <a14:foregroundMark x1="84274" y1="93333" x2="98790" y2="93667"/>
                        <a14:foregroundMark x1="8468" y1="86667" x2="5242" y2="99000"/>
                        <a14:foregroundMark x1="1613" y1="98000" x2="1613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91" y="1796902"/>
            <a:ext cx="2355151" cy="28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229">
            <a:extLst>
              <a:ext uri="{FF2B5EF4-FFF2-40B4-BE49-F238E27FC236}">
                <a16:creationId xmlns:a16="http://schemas.microsoft.com/office/drawing/2014/main" id="{7E7FE44C-BA39-175B-11D0-C374A03F7DE9}"/>
              </a:ext>
            </a:extLst>
          </p:cNvPr>
          <p:cNvSpPr txBox="1">
            <a:spLocks/>
          </p:cNvSpPr>
          <p:nvPr/>
        </p:nvSpPr>
        <p:spPr>
          <a:xfrm>
            <a:off x="1526399" y="769983"/>
            <a:ext cx="60912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pt-BR" sz="2800" dirty="0">
                <a:solidFill>
                  <a:srgbClr val="9E7C59"/>
                </a:solidFill>
              </a:rPr>
              <a:t>“Vem e segue-me”</a:t>
            </a:r>
          </a:p>
        </p:txBody>
      </p:sp>
    </p:spTree>
    <p:extLst>
      <p:ext uri="{BB962C8B-B14F-4D97-AF65-F5344CB8AC3E}">
        <p14:creationId xmlns:p14="http://schemas.microsoft.com/office/powerpoint/2010/main" val="340515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 build="p"/>
      <p:bldP spid="2" grpId="0"/>
    </p:bldLst>
  </p:timing>
</p:sld>
</file>

<file path=ppt/theme/theme1.xml><?xml version="1.0" encoding="utf-8"?>
<a:theme xmlns:a="http://schemas.openxmlformats.org/drawingml/2006/main" name="Helican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1420</Words>
  <Application>Microsoft Office PowerPoint</Application>
  <PresentationFormat>Apresentação na tela (16:9)</PresentationFormat>
  <Paragraphs>174</Paragraphs>
  <Slides>63</Slides>
  <Notes>41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9" baseType="lpstr">
      <vt:lpstr>Vidaloka</vt:lpstr>
      <vt:lpstr>Rage Italic</vt:lpstr>
      <vt:lpstr>Baskerville Old Face</vt:lpstr>
      <vt:lpstr>Tinos</vt:lpstr>
      <vt:lpstr>Arial</vt:lpstr>
      <vt:lpstr>Helicanus template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1º Ano Vocacional - 1983</vt:lpstr>
      <vt:lpstr>O 1º Ano Vocacional - 1983</vt:lpstr>
      <vt:lpstr>O 2º Ano Vocacional - 2003</vt:lpstr>
      <vt:lpstr>O 2º Ano Vocacional - 2003</vt:lpstr>
      <vt:lpstr>O 2º Ano Vocacional - 2003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TEMA VOCAÇÃO: GRAÇA E MISSÃO  FUNDAMENTAÇÃO:  (Doc. Final Sínodo nº 78)  "A vocação aparece realmente como um dom de graça e de aliança, como o mais belo e precioso segredo de nossa liberdade”.</vt:lpstr>
      <vt:lpstr>  TEXTO BÍBLICO ILUMINADOR:  (cf. Mc 3,13-19)  "Jesus chamou e enviou os que ele mesmo quis"</vt:lpstr>
      <vt:lpstr>LEMA CORAÇÕES ARDENTES, PÉS A CAMINHO  (cf. Lc 24, 32,33)  </vt:lpstr>
      <vt:lpstr> Recorda os discípulos de Emaús: O coração que arde ao escutar a Palavra do Ressuscitado e os pés que se colocam a caminho para anunciar o encontro com o Cristo. </vt:lpstr>
      <vt:lpstr>O que esperar de um Ano Vocacional?</vt:lpstr>
      <vt:lpstr>Um caminho foi percorrido…</vt:lpstr>
      <vt:lpstr>Objetivo Geral</vt:lpstr>
      <vt:lpstr>Objetivos Específicos</vt:lpstr>
      <vt:lpstr>Objetivos Específicos</vt:lpstr>
      <vt:lpstr>Objetivos Específicos</vt:lpstr>
      <vt:lpstr>Objetivos Específicos</vt:lpstr>
      <vt:lpstr>Objetivos Específicos</vt:lpstr>
      <vt:lpstr>Objetivos Específicos</vt:lpstr>
      <vt:lpstr>Objetivos Específicos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Desejamos que o Ano Vocacional ajude cada pessoa a acolher o chamado de Jesus como graça; seja uma oportunidade para que mais e mais corações ardam e que os pés se ponham a caminho, em saída missionária.</vt:lpstr>
      <vt:lpstr>Oração do ano vocacional 2023</vt:lpstr>
      <vt:lpstr>Oração do ano vocacional 2023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João Paulo Machado</cp:lastModifiedBy>
  <cp:revision>10</cp:revision>
  <dcterms:modified xsi:type="dcterms:W3CDTF">2023-02-25T03:27:30Z</dcterms:modified>
</cp:coreProperties>
</file>